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20"/>
  </p:notesMasterIdLst>
  <p:handoutMasterIdLst>
    <p:handoutMasterId r:id="rId21"/>
  </p:handoutMasterIdLst>
  <p:sldIdLst>
    <p:sldId id="256" r:id="rId5"/>
    <p:sldId id="261" r:id="rId6"/>
    <p:sldId id="272" r:id="rId7"/>
    <p:sldId id="270" r:id="rId8"/>
    <p:sldId id="271" r:id="rId9"/>
    <p:sldId id="276" r:id="rId10"/>
    <p:sldId id="268" r:id="rId11"/>
    <p:sldId id="262" r:id="rId12"/>
    <p:sldId id="278" r:id="rId13"/>
    <p:sldId id="279" r:id="rId14"/>
    <p:sldId id="266" r:id="rId15"/>
    <p:sldId id="267" r:id="rId16"/>
    <p:sldId id="274" r:id="rId17"/>
    <p:sldId id="275"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nsh Kapoor" initials="VK" lastIdx="1" clrIdx="0">
    <p:extLst>
      <p:ext uri="{19B8F6BF-5375-455C-9EA6-DF929625EA0E}">
        <p15:presenceInfo xmlns:p15="http://schemas.microsoft.com/office/powerpoint/2012/main" userId="a15cd125e1795fd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A9C"/>
    <a:srgbClr val="F89D8F"/>
    <a:srgbClr val="C06DF3"/>
    <a:srgbClr val="AB60D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789" autoAdjust="0"/>
    <p:restoredTop sz="95196" autoAdjust="0"/>
  </p:normalViewPr>
  <p:slideViewPr>
    <p:cSldViewPr snapToGrid="0">
      <p:cViewPr varScale="1">
        <p:scale>
          <a:sx n="72" d="100"/>
          <a:sy n="72" d="100"/>
        </p:scale>
        <p:origin x="216" y="98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10/20/21</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10/20/21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10/20/21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10/20/21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10/20/21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10/20/21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pixnio.com/flora-plants/flowers/roses-flower-pictures/bouquet-purple-rose-flower-arrangement-plant-pink-bloss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gif"/><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a:blip r:embed="rId3">
            <a:extLst>
              <a:ext uri="{837473B0-CC2E-450A-ABE3-18F120FF3D39}">
                <a1611:picAttrSrcUrl xmlns:a1611="http://schemas.microsoft.com/office/drawing/2016/11/main" r:id="rId4"/>
              </a:ext>
            </a:extLst>
          </a:blip>
          <a:srcRect t="7812" b="7812"/>
          <a:stretch/>
        </p:blipFill>
        <p:spPr>
          <a:xfrm>
            <a:off x="-119901" y="10"/>
            <a:ext cx="12191980" cy="6857990"/>
          </a:xfrm>
          <a:prstGeom prst="rect">
            <a:avLst/>
          </a:prstGeom>
        </p:spPr>
      </p:pic>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706911"/>
            <a:ext cx="10993549" cy="1011834"/>
          </a:xfrm>
          <a:pattFill prst="pct40">
            <a:fgClr>
              <a:srgbClr val="7030A0"/>
            </a:fgClr>
            <a:bgClr>
              <a:schemeClr val="accent3">
                <a:lumMod val="75000"/>
              </a:schemeClr>
            </a:bgClr>
          </a:pattFill>
        </p:spPr>
        <p:txBody>
          <a:bodyPr>
            <a:noAutofit/>
          </a:bodyPr>
          <a:lstStyle/>
          <a:p>
            <a:r>
              <a:rPr lang="en-US" sz="4000" dirty="0">
                <a:solidFill>
                  <a:srgbClr val="00B0F0"/>
                </a:solidFill>
              </a:rPr>
              <a:t>TEAM 4</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861153"/>
            <a:ext cx="10993546" cy="854439"/>
          </a:xfrm>
        </p:spPr>
        <p:txBody>
          <a:bodyPr>
            <a:noAutofit/>
          </a:bodyPr>
          <a:lstStyle/>
          <a:p>
            <a:r>
              <a:rPr lang="en-US" sz="4000" dirty="0">
                <a:solidFill>
                  <a:srgbClr val="00B050"/>
                </a:solidFill>
              </a:rPr>
              <a:t>JANE’S FLOWER SHOP PROBLEM</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C318F-C4F2-7B43-B72A-D90D33C6D739}"/>
              </a:ext>
            </a:extLst>
          </p:cNvPr>
          <p:cNvSpPr>
            <a:spLocks noGrp="1"/>
          </p:cNvSpPr>
          <p:nvPr>
            <p:ph type="title"/>
          </p:nvPr>
        </p:nvSpPr>
        <p:spPr>
          <a:pattFill prst="pct5">
            <a:fgClr>
              <a:schemeClr val="accent1"/>
            </a:fgClr>
            <a:bgClr>
              <a:srgbClr val="FFAA9C"/>
            </a:bgClr>
          </a:pattFill>
        </p:spPr>
        <p:txBody>
          <a:bodyPr/>
          <a:lstStyle/>
          <a:p>
            <a:r>
              <a:rPr lang="en-US" dirty="0"/>
              <a:t>PROGRAM:</a:t>
            </a:r>
          </a:p>
        </p:txBody>
      </p:sp>
      <p:sp>
        <p:nvSpPr>
          <p:cNvPr id="3" name="Content Placeholder 2">
            <a:extLst>
              <a:ext uri="{FF2B5EF4-FFF2-40B4-BE49-F238E27FC236}">
                <a16:creationId xmlns:a16="http://schemas.microsoft.com/office/drawing/2014/main" id="{1B890967-3A79-A248-A55E-64A5BB652FB1}"/>
              </a:ext>
            </a:extLst>
          </p:cNvPr>
          <p:cNvSpPr>
            <a:spLocks noGrp="1"/>
          </p:cNvSpPr>
          <p:nvPr>
            <p:ph sz="half" idx="1"/>
          </p:nvPr>
        </p:nvSpPr>
        <p:spPr/>
        <p:txBody>
          <a:bodyPr>
            <a:normAutofit lnSpcReduction="10000"/>
          </a:bodyPr>
          <a:lstStyle/>
          <a:p>
            <a:pPr marL="0" marR="0">
              <a:lnSpc>
                <a:spcPct val="107000"/>
              </a:lnSpc>
              <a:spcBef>
                <a:spcPts val="0"/>
              </a:spcBef>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double </a:t>
            </a:r>
            <a:r>
              <a:rPr lang="en-US" dirty="0" err="1">
                <a:latin typeface="Calibri" panose="020F0502020204030204" pitchFamily="34" charset="0"/>
                <a:ea typeface="Calibri" panose="020F0502020204030204" pitchFamily="34" charset="0"/>
                <a:cs typeface="Calibri" panose="020F0502020204030204" pitchFamily="34" charset="0"/>
              </a:rPr>
              <a:t>dfunc</a:t>
            </a:r>
            <a:r>
              <a:rPr lang="en-US" dirty="0">
                <a:latin typeface="Calibri" panose="020F0502020204030204" pitchFamily="34" charset="0"/>
                <a:ea typeface="Calibri" panose="020F0502020204030204" pitchFamily="34" charset="0"/>
                <a:cs typeface="Calibri" panose="020F0502020204030204" pitchFamily="34" charset="0"/>
              </a:rPr>
              <a:t>(double r, vector&lt;int&gt; M)</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    int n=</a:t>
            </a:r>
            <a:r>
              <a:rPr lang="en-US" dirty="0" err="1">
                <a:latin typeface="Calibri" panose="020F0502020204030204" pitchFamily="34" charset="0"/>
                <a:ea typeface="Calibri" panose="020F0502020204030204" pitchFamily="34" charset="0"/>
                <a:cs typeface="Calibri" panose="020F0502020204030204" pitchFamily="34" charset="0"/>
              </a:rPr>
              <a:t>M.size</a:t>
            </a:r>
            <a:r>
              <a:rPr lang="en-US" dirty="0">
                <a:latin typeface="Calibri" panose="020F0502020204030204" pitchFamily="34" charset="0"/>
                <a:ea typeface="Calibri" panose="020F0502020204030204" pitchFamily="34" charset="0"/>
                <a:cs typeface="Calibri" panose="020F0502020204030204" pitchFamily="34"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    double sum=0-(n-1)*M[0]*pow(1+r,n-2);</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    for(int </a:t>
            </a:r>
            <a:r>
              <a:rPr lang="en-US" dirty="0" err="1">
                <a:latin typeface="Calibri" panose="020F0502020204030204" pitchFamily="34" charset="0"/>
                <a:ea typeface="Calibri" panose="020F0502020204030204" pitchFamily="34" charset="0"/>
                <a:cs typeface="Calibri" panose="020F0502020204030204" pitchFamily="34" charset="0"/>
              </a:rPr>
              <a:t>i</a:t>
            </a:r>
            <a:r>
              <a:rPr lang="en-US" dirty="0">
                <a:latin typeface="Calibri" panose="020F0502020204030204" pitchFamily="34" charset="0"/>
                <a:ea typeface="Calibri" panose="020F0502020204030204" pitchFamily="34" charset="0"/>
                <a:cs typeface="Calibri" panose="020F0502020204030204" pitchFamily="34" charset="0"/>
              </a:rPr>
              <a:t>=1;i&lt;</a:t>
            </a:r>
            <a:r>
              <a:rPr lang="en-US" dirty="0" err="1">
                <a:latin typeface="Calibri" panose="020F0502020204030204" pitchFamily="34" charset="0"/>
                <a:ea typeface="Calibri" panose="020F0502020204030204" pitchFamily="34" charset="0"/>
                <a:cs typeface="Calibri" panose="020F0502020204030204" pitchFamily="34" charset="0"/>
              </a:rPr>
              <a:t>n;i</a:t>
            </a:r>
            <a:r>
              <a:rPr lang="en-US" dirty="0">
                <a:latin typeface="Calibri" panose="020F0502020204030204" pitchFamily="34" charset="0"/>
                <a:ea typeface="Calibri" panose="020F0502020204030204" pitchFamily="34" charset="0"/>
                <a:cs typeface="Calibri" panose="020F0502020204030204" pitchFamily="34"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        sum+=(n-i-1)*M[</a:t>
            </a:r>
            <a:r>
              <a:rPr lang="en-US" dirty="0" err="1">
                <a:latin typeface="Calibri" panose="020F0502020204030204" pitchFamily="34" charset="0"/>
                <a:ea typeface="Calibri" panose="020F0502020204030204" pitchFamily="34" charset="0"/>
                <a:cs typeface="Calibri" panose="020F0502020204030204" pitchFamily="34" charset="0"/>
              </a:rPr>
              <a:t>i</a:t>
            </a:r>
            <a:r>
              <a:rPr lang="en-US" dirty="0">
                <a:latin typeface="Calibri" panose="020F0502020204030204" pitchFamily="34" charset="0"/>
                <a:ea typeface="Calibri" panose="020F0502020204030204" pitchFamily="34" charset="0"/>
                <a:cs typeface="Calibri" panose="020F0502020204030204" pitchFamily="34" charset="0"/>
              </a:rPr>
              <a:t>]*pow(1+r,n-i-2);</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    return sum;</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74F5669B-9AE3-FF42-9A51-D2B9DCF2B0F7}"/>
              </a:ext>
            </a:extLst>
          </p:cNvPr>
          <p:cNvSpPr>
            <a:spLocks noGrp="1"/>
          </p:cNvSpPr>
          <p:nvPr>
            <p:ph sz="half" idx="2"/>
          </p:nvPr>
        </p:nvSpPr>
        <p:spPr/>
        <p:txBody>
          <a:bodyPr>
            <a:normAutofit lnSpcReduction="10000"/>
          </a:bodyPr>
          <a:lstStyle/>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int main()</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    int T;</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cin</a:t>
            </a:r>
            <a:r>
              <a:rPr lang="en-US" dirty="0">
                <a:latin typeface="Calibri" panose="020F0502020204030204" pitchFamily="34" charset="0"/>
                <a:ea typeface="Calibri" panose="020F0502020204030204" pitchFamily="34" charset="0"/>
                <a:cs typeface="Calibri" panose="020F0502020204030204" pitchFamily="34" charset="0"/>
              </a:rPr>
              <a:t>&gt;&gt;T;</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    for(int </a:t>
            </a:r>
            <a:r>
              <a:rPr lang="en-US" dirty="0" err="1">
                <a:latin typeface="Calibri" panose="020F0502020204030204" pitchFamily="34" charset="0"/>
                <a:ea typeface="Calibri" panose="020F0502020204030204" pitchFamily="34" charset="0"/>
                <a:cs typeface="Calibri" panose="020F0502020204030204" pitchFamily="34" charset="0"/>
              </a:rPr>
              <a:t>i</a:t>
            </a:r>
            <a:r>
              <a:rPr lang="en-US" dirty="0">
                <a:latin typeface="Calibri" panose="020F0502020204030204" pitchFamily="34" charset="0"/>
                <a:ea typeface="Calibri" panose="020F0502020204030204" pitchFamily="34" charset="0"/>
                <a:cs typeface="Calibri" panose="020F0502020204030204" pitchFamily="34" charset="0"/>
              </a:rPr>
              <a:t>=0;i&lt;</a:t>
            </a:r>
            <a:r>
              <a:rPr lang="en-US" dirty="0" err="1">
                <a:latin typeface="Calibri" panose="020F0502020204030204" pitchFamily="34" charset="0"/>
                <a:ea typeface="Calibri" panose="020F0502020204030204" pitchFamily="34" charset="0"/>
                <a:cs typeface="Calibri" panose="020F0502020204030204" pitchFamily="34" charset="0"/>
              </a:rPr>
              <a:t>T;i</a:t>
            </a:r>
            <a:r>
              <a:rPr lang="en-US" dirty="0">
                <a:latin typeface="Calibri" panose="020F0502020204030204" pitchFamily="34" charset="0"/>
                <a:ea typeface="Calibri" panose="020F0502020204030204" pitchFamily="34" charset="0"/>
                <a:cs typeface="Calibri" panose="020F0502020204030204" pitchFamily="34"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    {</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        int m;</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cin</a:t>
            </a:r>
            <a:r>
              <a:rPr lang="en-US" dirty="0">
                <a:latin typeface="Calibri" panose="020F0502020204030204" pitchFamily="34" charset="0"/>
                <a:ea typeface="Calibri" panose="020F0502020204030204" pitchFamily="34" charset="0"/>
                <a:cs typeface="Calibri" panose="020F0502020204030204" pitchFamily="34" charset="0"/>
              </a:rPr>
              <a:t>&gt;&gt;m;</a:t>
            </a:r>
            <a:endParaRPr lang="en-US" dirty="0"/>
          </a:p>
          <a:p>
            <a:endParaRPr lang="en-US" dirty="0"/>
          </a:p>
        </p:txBody>
      </p:sp>
    </p:spTree>
    <p:extLst>
      <p:ext uri="{BB962C8B-B14F-4D97-AF65-F5344CB8AC3E}">
        <p14:creationId xmlns:p14="http://schemas.microsoft.com/office/powerpoint/2010/main" val="4022205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2EBD4-CD85-4188-9BEA-FD45F5AD878D}"/>
              </a:ext>
            </a:extLst>
          </p:cNvPr>
          <p:cNvSpPr>
            <a:spLocks noGrp="1"/>
          </p:cNvSpPr>
          <p:nvPr>
            <p:ph type="title"/>
          </p:nvPr>
        </p:nvSpPr>
        <p:spPr/>
        <p:txBody>
          <a:bodyPr>
            <a:normAutofit/>
          </a:bodyPr>
          <a:lstStyle/>
          <a:p>
            <a:r>
              <a:rPr lang="en-US" sz="3200" dirty="0"/>
              <a:t>PROGRAM:</a:t>
            </a:r>
            <a:endParaRPr lang="en-IN" sz="3200" dirty="0"/>
          </a:p>
        </p:txBody>
      </p:sp>
      <p:sp>
        <p:nvSpPr>
          <p:cNvPr id="8" name="Content Placeholder 7">
            <a:extLst>
              <a:ext uri="{FF2B5EF4-FFF2-40B4-BE49-F238E27FC236}">
                <a16:creationId xmlns:a16="http://schemas.microsoft.com/office/drawing/2014/main" id="{EB35554A-1FE4-4AC5-A082-F52CFB614ECC}"/>
              </a:ext>
            </a:extLst>
          </p:cNvPr>
          <p:cNvSpPr>
            <a:spLocks noGrp="1"/>
          </p:cNvSpPr>
          <p:nvPr>
            <p:ph sz="half" idx="1"/>
          </p:nvPr>
        </p:nvSpPr>
        <p:spPr/>
        <p:txBody>
          <a:bodyPr>
            <a:normAutofit fontScale="92500" lnSpcReduction="20000"/>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vector&lt;int&gt; 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for(int j=0;j&lt;m+1;j++)</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int </a:t>
            </a:r>
            <a:r>
              <a:rPr lang="en-US" sz="1800" dirty="0" err="1">
                <a:effectLst/>
                <a:latin typeface="Calibri" panose="020F0502020204030204" pitchFamily="34" charset="0"/>
                <a:ea typeface="Calibri" panose="020F0502020204030204" pitchFamily="34" charset="0"/>
                <a:cs typeface="Calibri" panose="020F0502020204030204" pitchFamily="34" charset="0"/>
              </a:rPr>
              <a:t>tmp</a:t>
            </a: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cin</a:t>
            </a:r>
            <a:r>
              <a:rPr lang="en-US" sz="1800" dirty="0">
                <a:effectLst/>
                <a:latin typeface="Calibri" panose="020F0502020204030204" pitchFamily="34" charset="0"/>
                <a:ea typeface="Calibri" panose="020F0502020204030204" pitchFamily="34" charset="0"/>
                <a:cs typeface="Calibri" panose="020F0502020204030204" pitchFamily="34" charset="0"/>
              </a:rPr>
              <a:t>&gt;&gt;</a:t>
            </a:r>
            <a:r>
              <a:rPr lang="en-US" sz="1800" dirty="0" err="1">
                <a:effectLst/>
                <a:latin typeface="Calibri" panose="020F0502020204030204" pitchFamily="34" charset="0"/>
                <a:ea typeface="Calibri" panose="020F0502020204030204" pitchFamily="34" charset="0"/>
                <a:cs typeface="Calibri" panose="020F0502020204030204" pitchFamily="34" charset="0"/>
              </a:rPr>
              <a:t>tmp</a:t>
            </a: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M.push_back</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err="1">
                <a:effectLst/>
                <a:latin typeface="Calibri" panose="020F0502020204030204" pitchFamily="34" charset="0"/>
                <a:ea typeface="Calibri" panose="020F0502020204030204" pitchFamily="34" charset="0"/>
                <a:cs typeface="Calibri" panose="020F0502020204030204" pitchFamily="34" charset="0"/>
              </a:rPr>
              <a:t>tmp</a:t>
            </a: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double </a:t>
            </a:r>
            <a:r>
              <a:rPr lang="en-US" sz="1800" dirty="0" err="1">
                <a:effectLst/>
                <a:latin typeface="Calibri" panose="020F0502020204030204" pitchFamily="34" charset="0"/>
                <a:ea typeface="Calibri" panose="020F0502020204030204" pitchFamily="34" charset="0"/>
                <a:cs typeface="Calibri" panose="020F0502020204030204" pitchFamily="34" charset="0"/>
              </a:rPr>
              <a:t>r,tmp</a:t>
            </a: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r=0.5;</a:t>
            </a:r>
            <a:endParaRPr lang="en-IN" dirty="0"/>
          </a:p>
        </p:txBody>
      </p:sp>
      <p:sp>
        <p:nvSpPr>
          <p:cNvPr id="6" name="Content Placeholder 5">
            <a:extLst>
              <a:ext uri="{FF2B5EF4-FFF2-40B4-BE49-F238E27FC236}">
                <a16:creationId xmlns:a16="http://schemas.microsoft.com/office/drawing/2014/main" id="{EAE0AD17-0F3F-4350-A4CC-12D1688D5106}"/>
              </a:ext>
            </a:extLst>
          </p:cNvPr>
          <p:cNvSpPr>
            <a:spLocks noGrp="1"/>
          </p:cNvSpPr>
          <p:nvPr>
            <p:ph sz="half" idx="2"/>
          </p:nvPr>
        </p:nvSpPr>
        <p:spPr/>
        <p:txBody>
          <a:bodyPr>
            <a:normAutofit fontScale="92500" lnSpcReduction="20000"/>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tmp</a:t>
            </a:r>
            <a:r>
              <a:rPr lang="en-US" sz="1800" dirty="0">
                <a:effectLst/>
                <a:latin typeface="Calibri" panose="020F0502020204030204" pitchFamily="34" charset="0"/>
                <a:ea typeface="Calibri" panose="020F0502020204030204" pitchFamily="34" charset="0"/>
                <a:cs typeface="Calibri" panose="020F0502020204030204" pitchFamily="34" charset="0"/>
              </a:rPr>
              <a:t>=0.5;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r=r-</a:t>
            </a:r>
            <a:r>
              <a:rPr lang="en-US" sz="1800" dirty="0" err="1">
                <a:effectLst/>
                <a:latin typeface="Calibri" panose="020F0502020204030204" pitchFamily="34" charset="0"/>
                <a:ea typeface="Calibri" panose="020F0502020204030204" pitchFamily="34" charset="0"/>
                <a:cs typeface="Calibri" panose="020F0502020204030204" pitchFamily="34" charset="0"/>
              </a:rPr>
              <a:t>func</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err="1">
                <a:effectLst/>
                <a:latin typeface="Calibri" panose="020F0502020204030204" pitchFamily="34" charset="0"/>
                <a:ea typeface="Calibri" panose="020F0502020204030204" pitchFamily="34" charset="0"/>
                <a:cs typeface="Calibri" panose="020F0502020204030204" pitchFamily="34" charset="0"/>
              </a:rPr>
              <a:t>r,M</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err="1">
                <a:effectLst/>
                <a:latin typeface="Calibri" panose="020F0502020204030204" pitchFamily="34" charset="0"/>
                <a:ea typeface="Calibri" panose="020F0502020204030204" pitchFamily="34" charset="0"/>
                <a:cs typeface="Calibri" panose="020F0502020204030204" pitchFamily="34" charset="0"/>
              </a:rPr>
              <a:t>dfunc</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err="1">
                <a:effectLst/>
                <a:latin typeface="Calibri" panose="020F0502020204030204" pitchFamily="34" charset="0"/>
                <a:ea typeface="Calibri" panose="020F0502020204030204" pitchFamily="34" charset="0"/>
                <a:cs typeface="Calibri" panose="020F0502020204030204" pitchFamily="34" charset="0"/>
              </a:rPr>
              <a:t>r,M</a:t>
            </a: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while(fabs(</a:t>
            </a:r>
            <a:r>
              <a:rPr lang="en-US" sz="1800" dirty="0" err="1">
                <a:effectLst/>
                <a:latin typeface="Calibri" panose="020F0502020204030204" pitchFamily="34" charset="0"/>
                <a:ea typeface="Calibri" panose="020F0502020204030204" pitchFamily="34" charset="0"/>
                <a:cs typeface="Calibri" panose="020F0502020204030204" pitchFamily="34" charset="0"/>
              </a:rPr>
              <a:t>tmp</a:t>
            </a:r>
            <a:r>
              <a:rPr lang="en-US" sz="1800" dirty="0">
                <a:effectLst/>
                <a:latin typeface="Calibri" panose="020F0502020204030204" pitchFamily="34" charset="0"/>
                <a:ea typeface="Calibri" panose="020F0502020204030204" pitchFamily="34" charset="0"/>
                <a:cs typeface="Calibri" panose="020F0502020204030204" pitchFamily="34" charset="0"/>
              </a:rPr>
              <a:t>-r)&gt;1e-12)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tmp</a:t>
            </a:r>
            <a:r>
              <a:rPr lang="en-US" sz="1800" dirty="0">
                <a:effectLst/>
                <a:latin typeface="Calibri" panose="020F0502020204030204" pitchFamily="34" charset="0"/>
                <a:ea typeface="Calibri" panose="020F0502020204030204" pitchFamily="34" charset="0"/>
                <a:cs typeface="Calibri" panose="020F0502020204030204" pitchFamily="34" charset="0"/>
              </a:rPr>
              <a:t>=r;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r=r-</a:t>
            </a:r>
            <a:r>
              <a:rPr lang="en-US" sz="1800" dirty="0" err="1">
                <a:effectLst/>
                <a:latin typeface="Calibri" panose="020F0502020204030204" pitchFamily="34" charset="0"/>
                <a:ea typeface="Calibri" panose="020F0502020204030204" pitchFamily="34" charset="0"/>
                <a:cs typeface="Calibri" panose="020F0502020204030204" pitchFamily="34" charset="0"/>
              </a:rPr>
              <a:t>func</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err="1">
                <a:effectLst/>
                <a:latin typeface="Calibri" panose="020F0502020204030204" pitchFamily="34" charset="0"/>
                <a:ea typeface="Calibri" panose="020F0502020204030204" pitchFamily="34" charset="0"/>
                <a:cs typeface="Calibri" panose="020F0502020204030204" pitchFamily="34" charset="0"/>
              </a:rPr>
              <a:t>r,M</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err="1">
                <a:effectLst/>
                <a:latin typeface="Calibri" panose="020F0502020204030204" pitchFamily="34" charset="0"/>
                <a:ea typeface="Calibri" panose="020F0502020204030204" pitchFamily="34" charset="0"/>
                <a:cs typeface="Calibri" panose="020F0502020204030204" pitchFamily="34" charset="0"/>
              </a:rPr>
              <a:t>dfunc</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err="1">
                <a:effectLst/>
                <a:latin typeface="Calibri" panose="020F0502020204030204" pitchFamily="34" charset="0"/>
                <a:ea typeface="Calibri" panose="020F0502020204030204" pitchFamily="34" charset="0"/>
                <a:cs typeface="Calibri" panose="020F0502020204030204" pitchFamily="34" charset="0"/>
              </a:rPr>
              <a:t>r,M</a:t>
            </a: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printf</a:t>
            </a:r>
            <a:r>
              <a:rPr lang="en-US" sz="1800" dirty="0">
                <a:effectLst/>
                <a:latin typeface="Calibri" panose="020F0502020204030204" pitchFamily="34" charset="0"/>
                <a:ea typeface="Calibri" panose="020F0502020204030204" pitchFamily="34" charset="0"/>
                <a:cs typeface="Calibri" panose="020F0502020204030204" pitchFamily="34" charset="0"/>
              </a:rPr>
              <a:t>("Case #%d: %.12f\n",i+1,r);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return 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IN" dirty="0"/>
          </a:p>
        </p:txBody>
      </p:sp>
    </p:spTree>
    <p:extLst>
      <p:ext uri="{BB962C8B-B14F-4D97-AF65-F5344CB8AC3E}">
        <p14:creationId xmlns:p14="http://schemas.microsoft.com/office/powerpoint/2010/main" val="1952131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DD9B0B7-5FF8-45DD-85AD-F8BFA89CA975}"/>
              </a:ext>
            </a:extLst>
          </p:cNvPr>
          <p:cNvSpPr>
            <a:spLocks noGrp="1"/>
          </p:cNvSpPr>
          <p:nvPr>
            <p:ph type="title"/>
          </p:nvPr>
        </p:nvSpPr>
        <p:spPr>
          <a:xfrm>
            <a:off x="6188417" y="1147482"/>
            <a:ext cx="4313536" cy="462931"/>
          </a:xfrm>
        </p:spPr>
        <p:txBody>
          <a:bodyPr>
            <a:normAutofit fontScale="90000"/>
          </a:bodyPr>
          <a:lstStyle/>
          <a:p>
            <a:r>
              <a:rPr lang="en-US" dirty="0"/>
              <a:t>OUTPUT SCREENSHOT:</a:t>
            </a:r>
            <a:endParaRPr lang="en-IN" dirty="0"/>
          </a:p>
        </p:txBody>
      </p:sp>
      <p:pic>
        <p:nvPicPr>
          <p:cNvPr id="18" name="Content Placeholder 17">
            <a:extLst>
              <a:ext uri="{FF2B5EF4-FFF2-40B4-BE49-F238E27FC236}">
                <a16:creationId xmlns:a16="http://schemas.microsoft.com/office/drawing/2014/main" id="{980E3F34-F3F8-4D0C-96C4-594676AA77C1}"/>
              </a:ext>
            </a:extLst>
          </p:cNvPr>
          <p:cNvPicPr>
            <a:picLocks noGrp="1" noChangeAspect="1"/>
          </p:cNvPicPr>
          <p:nvPr>
            <p:ph sz="half" idx="1"/>
          </p:nvPr>
        </p:nvPicPr>
        <p:blipFill>
          <a:blip r:embed="rId3"/>
          <a:stretch>
            <a:fillRect/>
          </a:stretch>
        </p:blipFill>
        <p:spPr>
          <a:xfrm>
            <a:off x="836024" y="2393577"/>
            <a:ext cx="5093468" cy="2549012"/>
          </a:xfrm>
          <a:blipFill>
            <a:blip r:embed="rId4"/>
            <a:stretch>
              <a:fillRect/>
            </a:stretch>
          </a:blipFill>
        </p:spPr>
      </p:pic>
      <p:pic>
        <p:nvPicPr>
          <p:cNvPr id="22" name="Content Placeholder 21">
            <a:extLst>
              <a:ext uri="{FF2B5EF4-FFF2-40B4-BE49-F238E27FC236}">
                <a16:creationId xmlns:a16="http://schemas.microsoft.com/office/drawing/2014/main" id="{FE01726E-5FD2-4628-9CF4-46ECFBE19DDA}"/>
              </a:ext>
            </a:extLst>
          </p:cNvPr>
          <p:cNvPicPr>
            <a:picLocks noGrp="1" noChangeAspect="1"/>
          </p:cNvPicPr>
          <p:nvPr>
            <p:ph sz="half" idx="2"/>
          </p:nvPr>
        </p:nvPicPr>
        <p:blipFill>
          <a:blip r:embed="rId5"/>
          <a:stretch>
            <a:fillRect/>
          </a:stretch>
        </p:blipFill>
        <p:spPr>
          <a:xfrm>
            <a:off x="6678706" y="2393577"/>
            <a:ext cx="5029200" cy="2321858"/>
          </a:xfrm>
        </p:spPr>
      </p:pic>
      <p:sp>
        <p:nvSpPr>
          <p:cNvPr id="14" name="TextBox 13">
            <a:extLst>
              <a:ext uri="{FF2B5EF4-FFF2-40B4-BE49-F238E27FC236}">
                <a16:creationId xmlns:a16="http://schemas.microsoft.com/office/drawing/2014/main" id="{F0B52D52-D2DE-41DE-8E73-26E7FBD55578}"/>
              </a:ext>
            </a:extLst>
          </p:cNvPr>
          <p:cNvSpPr txBox="1"/>
          <p:nvPr/>
        </p:nvSpPr>
        <p:spPr>
          <a:xfrm>
            <a:off x="581193" y="1080981"/>
            <a:ext cx="4419600" cy="595932"/>
          </a:xfrm>
          <a:prstGeom prst="rect">
            <a:avLst/>
          </a:prstGeom>
          <a:noFill/>
        </p:spPr>
        <p:txBody>
          <a:bodyPr wrap="square">
            <a:spAutoFit/>
          </a:bodyPr>
          <a:lstStyle/>
          <a:p>
            <a:pPr>
              <a:lnSpc>
                <a:spcPct val="107000"/>
              </a:lnSpc>
              <a:spcAft>
                <a:spcPts val="800"/>
              </a:spcAft>
            </a:pPr>
            <a:r>
              <a:rPr lang="en-US" sz="3200" dirty="0">
                <a:solidFill>
                  <a:schemeClr val="bg1">
                    <a:lumMod val="95000"/>
                  </a:schemeClr>
                </a:solidFill>
                <a:latin typeface="Calibri" panose="020F0502020204030204" pitchFamily="34" charset="0"/>
                <a:ea typeface="Calibri" panose="020F0502020204030204" pitchFamily="34" charset="0"/>
                <a:cs typeface="Times New Roman" panose="02020603050405020304" pitchFamily="18" charset="0"/>
              </a:rPr>
              <a:t>INPUT SCREENSHOT:</a:t>
            </a:r>
            <a:r>
              <a:rPr lang="en-US" sz="1400" dirty="0">
                <a:effectLst/>
                <a:latin typeface="Calibri" panose="020F0502020204030204" pitchFamily="34" charset="0"/>
                <a:ea typeface="Calibri" panose="020F0502020204030204" pitchFamily="34" charset="0"/>
                <a:cs typeface="Times New Roman" panose="02020603050405020304" pitchFamily="18" charset="0"/>
              </a:rPr>
              <a: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90910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6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39C5-4D03-554D-A69D-FDE411E2D290}"/>
              </a:ext>
            </a:extLst>
          </p:cNvPr>
          <p:cNvSpPr>
            <a:spLocks noGrp="1"/>
          </p:cNvSpPr>
          <p:nvPr>
            <p:ph type="title"/>
          </p:nvPr>
        </p:nvSpPr>
        <p:spPr>
          <a:pattFill prst="pct5">
            <a:fgClr>
              <a:schemeClr val="accent1"/>
            </a:fgClr>
            <a:bgClr>
              <a:srgbClr val="92D050"/>
            </a:bgClr>
          </a:pattFill>
        </p:spPr>
        <p:txBody>
          <a:bodyPr/>
          <a:lstStyle/>
          <a:p>
            <a:r>
              <a:rPr lang="en-US" dirty="0"/>
              <a:t>GITHUB SCREENSHOTS:</a:t>
            </a:r>
          </a:p>
        </p:txBody>
      </p:sp>
      <p:pic>
        <p:nvPicPr>
          <p:cNvPr id="4" name="Content Placeholder 3">
            <a:extLst>
              <a:ext uri="{FF2B5EF4-FFF2-40B4-BE49-F238E27FC236}">
                <a16:creationId xmlns:a16="http://schemas.microsoft.com/office/drawing/2014/main" id="{86A02B34-2631-BA45-B056-78DBD0196095}"/>
              </a:ext>
            </a:extLst>
          </p:cNvPr>
          <p:cNvPicPr>
            <a:picLocks noGrp="1" noChangeAspect="1"/>
          </p:cNvPicPr>
          <p:nvPr>
            <p:ph idx="1"/>
          </p:nvPr>
        </p:nvPicPr>
        <p:blipFill rotWithShape="1">
          <a:blip r:embed="rId3"/>
          <a:srcRect r="27954" b="9119"/>
          <a:stretch/>
        </p:blipFill>
        <p:spPr>
          <a:xfrm>
            <a:off x="581193" y="2008414"/>
            <a:ext cx="5852264" cy="3900035"/>
          </a:xfrm>
          <a:prstGeom prst="rect">
            <a:avLst/>
          </a:prstGeom>
        </p:spPr>
      </p:pic>
    </p:spTree>
    <p:extLst>
      <p:ext uri="{BB962C8B-B14F-4D97-AF65-F5344CB8AC3E}">
        <p14:creationId xmlns:p14="http://schemas.microsoft.com/office/powerpoint/2010/main" val="3536273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6000"/>
            <a:lum/>
          </a:blip>
          <a:srcRect/>
          <a:stretch>
            <a:fillRect t="-17000" b="-17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EC7E0D-FD37-FB4E-8ED8-B15E863521FA}"/>
              </a:ext>
            </a:extLst>
          </p:cNvPr>
          <p:cNvPicPr>
            <a:picLocks noChangeAspect="1"/>
          </p:cNvPicPr>
          <p:nvPr/>
        </p:nvPicPr>
        <p:blipFill>
          <a:blip r:embed="rId3"/>
          <a:stretch>
            <a:fillRect/>
          </a:stretch>
        </p:blipFill>
        <p:spPr>
          <a:xfrm>
            <a:off x="788307" y="1159328"/>
            <a:ext cx="5073650" cy="2677886"/>
          </a:xfrm>
          <a:prstGeom prst="rect">
            <a:avLst/>
          </a:prstGeom>
        </p:spPr>
      </p:pic>
      <p:pic>
        <p:nvPicPr>
          <p:cNvPr id="5" name="Picture 4">
            <a:extLst>
              <a:ext uri="{FF2B5EF4-FFF2-40B4-BE49-F238E27FC236}">
                <a16:creationId xmlns:a16="http://schemas.microsoft.com/office/drawing/2014/main" id="{B1B66CA7-B2C8-D441-9742-C0F0008CD2DC}"/>
              </a:ext>
            </a:extLst>
          </p:cNvPr>
          <p:cNvPicPr>
            <a:picLocks noChangeAspect="1"/>
          </p:cNvPicPr>
          <p:nvPr/>
        </p:nvPicPr>
        <p:blipFill>
          <a:blip r:embed="rId4"/>
          <a:stretch>
            <a:fillRect/>
          </a:stretch>
        </p:blipFill>
        <p:spPr>
          <a:xfrm>
            <a:off x="6330045" y="3673929"/>
            <a:ext cx="5397500" cy="3008084"/>
          </a:xfrm>
          <a:prstGeom prst="rect">
            <a:avLst/>
          </a:prstGeom>
        </p:spPr>
      </p:pic>
    </p:spTree>
    <p:extLst>
      <p:ext uri="{BB962C8B-B14F-4D97-AF65-F5344CB8AC3E}">
        <p14:creationId xmlns:p14="http://schemas.microsoft.com/office/powerpoint/2010/main" val="2346537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6546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CB4CB-2E6C-45AC-AC05-6B796AD27516}"/>
              </a:ext>
            </a:extLst>
          </p:cNvPr>
          <p:cNvSpPr>
            <a:spLocks noGrp="1"/>
          </p:cNvSpPr>
          <p:nvPr>
            <p:ph type="title"/>
          </p:nvPr>
        </p:nvSpPr>
        <p:spPr>
          <a:pattFill prst="pct5">
            <a:fgClr>
              <a:schemeClr val="accent1"/>
            </a:fgClr>
            <a:bgClr>
              <a:srgbClr val="F89D8F"/>
            </a:bgClr>
          </a:pattFill>
        </p:spPr>
        <p:txBody>
          <a:bodyPr>
            <a:normAutofit/>
          </a:bodyPr>
          <a:lstStyle/>
          <a:p>
            <a:r>
              <a:rPr lang="en-US" sz="3600" dirty="0">
                <a:solidFill>
                  <a:srgbClr val="00B050"/>
                </a:solidFill>
              </a:rPr>
              <a:t>TEAM MEMBERS</a:t>
            </a:r>
            <a:endParaRPr lang="en-IN" sz="3600" dirty="0">
              <a:solidFill>
                <a:srgbClr val="00B050"/>
              </a:solidFill>
            </a:endParaRPr>
          </a:p>
        </p:txBody>
      </p:sp>
      <p:sp>
        <p:nvSpPr>
          <p:cNvPr id="3" name="Content Placeholder 2">
            <a:extLst>
              <a:ext uri="{FF2B5EF4-FFF2-40B4-BE49-F238E27FC236}">
                <a16:creationId xmlns:a16="http://schemas.microsoft.com/office/drawing/2014/main" id="{71A11DB2-6C19-4B7D-AD27-F6E9DE9DF49F}"/>
              </a:ext>
            </a:extLst>
          </p:cNvPr>
          <p:cNvSpPr>
            <a:spLocks noGrp="1"/>
          </p:cNvSpPr>
          <p:nvPr>
            <p:ph idx="1"/>
          </p:nvPr>
        </p:nvSpPr>
        <p:spPr>
          <a:xfrm>
            <a:off x="581192" y="2180496"/>
            <a:ext cx="5398267" cy="3678303"/>
          </a:xfrm>
        </p:spPr>
        <p:txBody>
          <a:bodyPr/>
          <a:lstStyle/>
          <a:p>
            <a:r>
              <a:rPr lang="en-IN" b="0" i="0" dirty="0">
                <a:effectLst/>
                <a:latin typeface="Arial" panose="020B0604020202020204" pitchFamily="34" charset="0"/>
              </a:rPr>
              <a:t>AVUTHU GANGADHAR REDDY</a:t>
            </a:r>
          </a:p>
          <a:p>
            <a:r>
              <a:rPr lang="en-IN" b="0" i="0" dirty="0">
                <a:effectLst/>
                <a:latin typeface="Arial" panose="020B0604020202020204" pitchFamily="34" charset="0"/>
              </a:rPr>
              <a:t>TANGUTURI RUKESH REDDY </a:t>
            </a:r>
          </a:p>
          <a:p>
            <a:r>
              <a:rPr lang="en-IN" b="0" i="0" dirty="0">
                <a:effectLst/>
                <a:latin typeface="Arial" panose="020B0604020202020204" pitchFamily="34" charset="0"/>
              </a:rPr>
              <a:t>DHARSON T </a:t>
            </a:r>
          </a:p>
          <a:p>
            <a:r>
              <a:rPr lang="en-IN" b="0" i="0" dirty="0">
                <a:effectLst/>
                <a:latin typeface="Arial" panose="020B0604020202020204" pitchFamily="34" charset="0"/>
              </a:rPr>
              <a:t>VUTUKURU HEMANTHA KUMAR REDDY </a:t>
            </a:r>
          </a:p>
          <a:p>
            <a:r>
              <a:rPr lang="en-IN" b="0" i="0" dirty="0">
                <a:effectLst/>
                <a:latin typeface="Arial" panose="020B0604020202020204" pitchFamily="34" charset="0"/>
              </a:rPr>
              <a:t>VANSH KAPOOR </a:t>
            </a:r>
            <a:endParaRPr lang="en-IN" dirty="0"/>
          </a:p>
        </p:txBody>
      </p:sp>
    </p:spTree>
    <p:extLst>
      <p:ext uri="{BB962C8B-B14F-4D97-AF65-F5344CB8AC3E}">
        <p14:creationId xmlns:p14="http://schemas.microsoft.com/office/powerpoint/2010/main" val="3476142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0DF91-8746-1541-9982-ABB87D8C3775}"/>
              </a:ext>
            </a:extLst>
          </p:cNvPr>
          <p:cNvSpPr>
            <a:spLocks noGrp="1"/>
          </p:cNvSpPr>
          <p:nvPr>
            <p:ph type="title"/>
          </p:nvPr>
        </p:nvSpPr>
        <p:spPr>
          <a:pattFill prst="pct20">
            <a:fgClr>
              <a:schemeClr val="accent1">
                <a:lumMod val="40000"/>
                <a:lumOff val="60000"/>
              </a:schemeClr>
            </a:fgClr>
            <a:bgClr>
              <a:schemeClr val="bg1"/>
            </a:bgClr>
          </a:pattFill>
        </p:spPr>
        <p:txBody>
          <a:bodyPr/>
          <a:lstStyle/>
          <a:p>
            <a:r>
              <a:rPr lang="en-US" dirty="0">
                <a:solidFill>
                  <a:schemeClr val="accent3">
                    <a:lumMod val="75000"/>
                  </a:schemeClr>
                </a:solidFill>
              </a:rPr>
              <a:t>INTRODUCTION</a:t>
            </a:r>
          </a:p>
        </p:txBody>
      </p:sp>
      <p:sp>
        <p:nvSpPr>
          <p:cNvPr id="3" name="Content Placeholder 2">
            <a:extLst>
              <a:ext uri="{FF2B5EF4-FFF2-40B4-BE49-F238E27FC236}">
                <a16:creationId xmlns:a16="http://schemas.microsoft.com/office/drawing/2014/main" id="{14FD1876-4CCF-3F4B-906F-4E9B9ED0FDD2}"/>
              </a:ext>
            </a:extLst>
          </p:cNvPr>
          <p:cNvSpPr>
            <a:spLocks noGrp="1"/>
          </p:cNvSpPr>
          <p:nvPr>
            <p:ph idx="1"/>
          </p:nvPr>
        </p:nvSpPr>
        <p:spPr/>
        <p:txBody>
          <a:bodyPr/>
          <a:lstStyle/>
          <a:p>
            <a:r>
              <a:rPr lang="en-US" dirty="0">
                <a:solidFill>
                  <a:schemeClr val="tx1"/>
                </a:solidFill>
                <a:latin typeface="Arial" panose="020B0604020202020204" pitchFamily="34" charset="0"/>
              </a:rPr>
              <a:t>Jane plans to open a flower shop in the local flower market. The initial cost includes the booth license, furnishings and decorations, a truck to transport flowers from the greenhouse to the shop, and so on. Jane will have to recoup these costs by earning income. She has estimated how much net income she will earn in each of the following M months . Jane wants to predict how successful her flower shop will be by calculating the IRR (Internal Rate of Return)for the M-month period. Given a series of (time, cash flow) pairs ( </a:t>
            </a:r>
            <a:r>
              <a:rPr lang="en-US" dirty="0" err="1">
                <a:solidFill>
                  <a:schemeClr val="tx1"/>
                </a:solidFill>
                <a:latin typeface="Arial" panose="020B0604020202020204" pitchFamily="34" charset="0"/>
              </a:rPr>
              <a:t>i</a:t>
            </a:r>
            <a:r>
              <a:rPr lang="en-US" dirty="0">
                <a:solidFill>
                  <a:schemeClr val="tx1"/>
                </a:solidFill>
                <a:latin typeface="Arial" panose="020B0604020202020204" pitchFamily="34" charset="0"/>
              </a:rPr>
              <a:t>, Ci), the IRR is the compound interest rate that would make total cash exactly 0 at the end of the last month. The higher the IRR is, the more successful the business is. If the IRR is lower than the inflation rate, it would be wise not to start the business in the first place . </a:t>
            </a:r>
          </a:p>
          <a:p>
            <a:r>
              <a:rPr lang="en-US" dirty="0">
                <a:solidFill>
                  <a:schemeClr val="tx1"/>
                </a:solidFill>
              </a:rPr>
              <a:t>In  this  case,  there  is  only  one  rate  (~=8.8963%)  that  satisfies  the equation . Help Jane to calculate the  IRR for her business. It is guaranteed that -1 &lt;r&lt; 1, and there is exactly one solution in each test case.</a:t>
            </a:r>
            <a:endParaRPr lang="en-IN" dirty="0">
              <a:solidFill>
                <a:schemeClr val="tx1"/>
              </a:solidFill>
            </a:endParaRPr>
          </a:p>
        </p:txBody>
      </p:sp>
    </p:spTree>
    <p:extLst>
      <p:ext uri="{BB962C8B-B14F-4D97-AF65-F5344CB8AC3E}">
        <p14:creationId xmlns:p14="http://schemas.microsoft.com/office/powerpoint/2010/main" val="674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264FE-4B7B-2E4A-9EB3-B625090BE95A}"/>
              </a:ext>
            </a:extLst>
          </p:cNvPr>
          <p:cNvSpPr>
            <a:spLocks noGrp="1"/>
          </p:cNvSpPr>
          <p:nvPr>
            <p:ph type="title"/>
          </p:nvPr>
        </p:nvSpPr>
        <p:spPr>
          <a:pattFill prst="pct5">
            <a:fgClr>
              <a:schemeClr val="accent1"/>
            </a:fgClr>
            <a:bgClr>
              <a:schemeClr val="accent3">
                <a:lumMod val="75000"/>
              </a:schemeClr>
            </a:bgClr>
          </a:pattFill>
        </p:spPr>
        <p:txBody>
          <a:bodyPr/>
          <a:lstStyle/>
          <a:p>
            <a:r>
              <a:rPr lang="en-US" dirty="0">
                <a:solidFill>
                  <a:srgbClr val="92D050"/>
                </a:solidFill>
              </a:rPr>
              <a:t>Explanation of question:</a:t>
            </a:r>
          </a:p>
        </p:txBody>
      </p:sp>
      <p:sp>
        <p:nvSpPr>
          <p:cNvPr id="4" name="TextBox 3">
            <a:extLst>
              <a:ext uri="{FF2B5EF4-FFF2-40B4-BE49-F238E27FC236}">
                <a16:creationId xmlns:a16="http://schemas.microsoft.com/office/drawing/2014/main" id="{169B3682-6D59-3A41-B2C3-00AE6F7732A5}"/>
              </a:ext>
            </a:extLst>
          </p:cNvPr>
          <p:cNvSpPr txBox="1"/>
          <p:nvPr/>
        </p:nvSpPr>
        <p:spPr>
          <a:xfrm>
            <a:off x="867508" y="2229653"/>
            <a:ext cx="10738002" cy="3754874"/>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Jane plans to open a flower shop , he plans to set the amount to maintain the flower shop.</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a:t>
            </a:r>
            <a:r>
              <a:rPr lang="en-US" sz="2000" dirty="0" err="1">
                <a:latin typeface="Arial" panose="020B0604020202020204" pitchFamily="34" charset="0"/>
                <a:cs typeface="Arial" panose="020B0604020202020204" pitchFamily="34" charset="0"/>
              </a:rPr>
              <a:t>intial</a:t>
            </a:r>
            <a:r>
              <a:rPr lang="en-US" sz="2000" dirty="0">
                <a:latin typeface="Arial" panose="020B0604020202020204" pitchFamily="34" charset="0"/>
                <a:cs typeface="Arial" panose="020B0604020202020204" pitchFamily="34" charset="0"/>
              </a:rPr>
              <a:t> cost includes booth </a:t>
            </a:r>
            <a:r>
              <a:rPr lang="en-US" sz="2000" dirty="0" err="1">
                <a:latin typeface="Arial" panose="020B0604020202020204" pitchFamily="34" charset="0"/>
                <a:cs typeface="Arial" panose="020B0604020202020204" pitchFamily="34" charset="0"/>
              </a:rPr>
              <a:t>liscense</a:t>
            </a:r>
            <a:r>
              <a:rPr lang="en-US" sz="2000" dirty="0">
                <a:latin typeface="Arial" panose="020B0604020202020204" pitchFamily="34" charset="0"/>
                <a:cs typeface="Arial" panose="020B0604020202020204" pitchFamily="34" charset="0"/>
              </a:rPr>
              <a:t>, furniture, decorations and transport charges</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Jane estimates the net income that she will earn in each month . To predict the successful</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rate of her flower shop we know that by calculating the IRR.</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IRR is Internal rate of return , we know that the higher the IRR value the success rate will be</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more.                       </a:t>
            </a:r>
          </a:p>
          <a:p>
            <a:r>
              <a:rPr lang="en-US"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430267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2F01-F9F2-5246-B974-EE500A4EDDF9}"/>
              </a:ext>
            </a:extLst>
          </p:cNvPr>
          <p:cNvSpPr>
            <a:spLocks noGrp="1"/>
          </p:cNvSpPr>
          <p:nvPr>
            <p:ph type="ctrTitle"/>
          </p:nvPr>
        </p:nvSpPr>
        <p:spPr/>
        <p:txBody>
          <a:bodyPr/>
          <a:lstStyle/>
          <a:p>
            <a:r>
              <a:rPr lang="en-US" dirty="0"/>
              <a:t>Equation:</a:t>
            </a:r>
          </a:p>
        </p:txBody>
      </p:sp>
      <p:sp>
        <p:nvSpPr>
          <p:cNvPr id="3" name="Subtitle 2">
            <a:extLst>
              <a:ext uri="{FF2B5EF4-FFF2-40B4-BE49-F238E27FC236}">
                <a16:creationId xmlns:a16="http://schemas.microsoft.com/office/drawing/2014/main" id="{E1C9BC0E-BAAB-7541-9DCE-066D880EF573}"/>
              </a:ext>
            </a:extLst>
          </p:cNvPr>
          <p:cNvSpPr>
            <a:spLocks noGrp="1"/>
          </p:cNvSpPr>
          <p:nvPr>
            <p:ph type="subTitle" idx="1"/>
          </p:nvPr>
        </p:nvSpPr>
        <p:spPr/>
        <p:txBody>
          <a:bodyPr/>
          <a:lstStyle/>
          <a:p>
            <a:r>
              <a:rPr lang="en-US" dirty="0"/>
              <a:t>To calculate the success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6C27FA3-3DBA-DA4F-8505-7E1E66DAA78F}"/>
                  </a:ext>
                </a:extLst>
              </p:cNvPr>
              <p:cNvSpPr txBox="1"/>
              <p:nvPr/>
            </p:nvSpPr>
            <p:spPr>
              <a:xfrm>
                <a:off x="447674" y="3085766"/>
                <a:ext cx="11260581" cy="3785652"/>
              </a:xfrm>
              <a:prstGeom prst="rect">
                <a:avLst/>
              </a:prstGeom>
              <a:blipFill>
                <a:blip r:embed="rId3"/>
                <a:tile tx="0" ty="0" sx="100000" sy="100000" flip="none" algn="tl"/>
              </a:blipFill>
            </p:spPr>
            <p:txBody>
              <a:bodyPr wrap="square" rtlCol="0">
                <a:spAutoFit/>
              </a:bodyPr>
              <a:lstStyle/>
              <a:p>
                <a:r>
                  <a:rPr lang="en-US" sz="2000" dirty="0">
                    <a:solidFill>
                      <a:srgbClr val="FFFF00"/>
                    </a:solidFill>
                    <a:latin typeface="Arial" panose="020B0604020202020204" pitchFamily="34" charset="0"/>
                    <a:cs typeface="Arial" panose="020B0604020202020204" pitchFamily="34" charset="0"/>
                  </a:rPr>
                  <a:t>Let consider,</a:t>
                </a:r>
              </a:p>
              <a:p>
                <a:r>
                  <a:rPr lang="en-US" sz="2000" dirty="0">
                    <a:solidFill>
                      <a:srgbClr val="FFFF00"/>
                    </a:solidFill>
                    <a:latin typeface="Arial" panose="020B0604020202020204" pitchFamily="34" charset="0"/>
                    <a:cs typeface="Arial" panose="020B0604020202020204" pitchFamily="34" charset="0"/>
                  </a:rPr>
                  <a:t>initial cost= </a:t>
                </a:r>
                <a:r>
                  <a:rPr lang="en-US" sz="2000" dirty="0" err="1">
                    <a:solidFill>
                      <a:srgbClr val="FFFF00"/>
                    </a:solidFill>
                    <a:latin typeface="Arial" panose="020B0604020202020204" pitchFamily="34" charset="0"/>
                    <a:cs typeface="Arial" panose="020B0604020202020204" pitchFamily="34" charset="0"/>
                  </a:rPr>
                  <a:t>i</a:t>
                </a:r>
                <a:endParaRPr lang="en-US" sz="2000" dirty="0">
                  <a:solidFill>
                    <a:srgbClr val="FFFF00"/>
                  </a:solidFill>
                  <a:latin typeface="Arial" panose="020B0604020202020204" pitchFamily="34" charset="0"/>
                  <a:cs typeface="Arial" panose="020B0604020202020204" pitchFamily="34" charset="0"/>
                </a:endParaRPr>
              </a:p>
              <a:p>
                <a:r>
                  <a:rPr lang="en-US" sz="2000" dirty="0">
                    <a:solidFill>
                      <a:srgbClr val="FFFF00"/>
                    </a:solidFill>
                    <a:latin typeface="Arial" panose="020B0604020202020204" pitchFamily="34" charset="0"/>
                    <a:cs typeface="Arial" panose="020B0604020202020204" pitchFamily="34" charset="0"/>
                  </a:rPr>
                  <a:t>if shop runs for three months ,take net incomes as x, y, z.</a:t>
                </a:r>
              </a:p>
              <a:p>
                <a:r>
                  <a:rPr lang="en-US" sz="2000" dirty="0">
                    <a:solidFill>
                      <a:srgbClr val="FFFF00"/>
                    </a:solidFill>
                    <a:latin typeface="Arial" panose="020B0604020202020204" pitchFamily="34" charset="0"/>
                    <a:cs typeface="Arial" panose="020B0604020202020204" pitchFamily="34" charset="0"/>
                  </a:rPr>
                  <a:t>IRR= r.</a:t>
                </a:r>
              </a:p>
              <a:p>
                <a:endParaRPr lang="en-US" sz="2000" dirty="0">
                  <a:solidFill>
                    <a:srgbClr val="FFFF00"/>
                  </a:solidFill>
                  <a:latin typeface="Arial" panose="020B0604020202020204" pitchFamily="34" charset="0"/>
                  <a:cs typeface="Arial" panose="020B0604020202020204" pitchFamily="34" charset="0"/>
                </a:endParaRPr>
              </a:p>
              <a:p>
                <a:r>
                  <a:rPr lang="en-US" sz="2000" dirty="0">
                    <a:solidFill>
                      <a:srgbClr val="FFFF00"/>
                    </a:solidFill>
                    <a:latin typeface="Arial" panose="020B0604020202020204" pitchFamily="34" charset="0"/>
                    <a:cs typeface="Arial" panose="020B0604020202020204" pitchFamily="34" charset="0"/>
                  </a:rPr>
                  <a:t>EQUATION: </a:t>
                </a:r>
              </a:p>
              <a:p>
                <a:endParaRPr lang="en-US" sz="2000" dirty="0">
                  <a:solidFill>
                    <a:srgbClr val="FFFF00"/>
                  </a:solidFill>
                  <a:latin typeface="Arial" panose="020B0604020202020204" pitchFamily="34" charset="0"/>
                  <a:cs typeface="Arial" panose="020B0604020202020204" pitchFamily="34" charset="0"/>
                </a:endParaRPr>
              </a:p>
              <a:p>
                <a:r>
                  <a:rPr lang="en-US" sz="2000" dirty="0">
                    <a:solidFill>
                      <a:srgbClr val="FFFF00"/>
                    </a:solidFill>
                    <a:latin typeface="Arial" panose="020B0604020202020204" pitchFamily="34" charset="0"/>
                    <a:cs typeface="Arial" panose="020B0604020202020204" pitchFamily="34" charset="0"/>
                  </a:rPr>
                  <a:t> </a:t>
                </a:r>
                <a14:m>
                  <m:oMath xmlns:m="http://schemas.openxmlformats.org/officeDocument/2006/math">
                    <m:r>
                      <a:rPr lang="en-US" sz="2000" b="0" i="1" smtClean="0">
                        <a:solidFill>
                          <a:srgbClr val="FFFF00"/>
                        </a:solidFill>
                        <a:latin typeface="Cambria Math" panose="02040503050406030204" pitchFamily="18" charset="0"/>
                        <a:cs typeface="Arial" panose="020B0604020202020204" pitchFamily="34" charset="0"/>
                      </a:rPr>
                      <m:t>−</m:t>
                    </m:r>
                    <m:r>
                      <a:rPr lang="en-US" sz="2000" b="0" i="1" smtClean="0">
                        <a:solidFill>
                          <a:srgbClr val="FFFF00"/>
                        </a:solidFill>
                        <a:latin typeface="Cambria Math" panose="02040503050406030204" pitchFamily="18" charset="0"/>
                        <a:cs typeface="Arial" panose="020B0604020202020204" pitchFamily="34" charset="0"/>
                      </a:rPr>
                      <m:t>𝑖</m:t>
                    </m:r>
                    <m:r>
                      <a:rPr lang="en-US" sz="2000" b="0" i="1" smtClean="0">
                        <a:solidFill>
                          <a:srgbClr val="FFFF00"/>
                        </a:solidFill>
                        <a:latin typeface="Cambria Math" panose="02040503050406030204" pitchFamily="18" charset="0"/>
                        <a:cs typeface="Arial" panose="020B0604020202020204" pitchFamily="34" charset="0"/>
                      </a:rPr>
                      <m:t>∗</m:t>
                    </m:r>
                    <m:sSup>
                      <m:sSupPr>
                        <m:ctrlPr>
                          <a:rPr lang="en-US" sz="2000" b="0" i="1" smtClean="0">
                            <a:solidFill>
                              <a:srgbClr val="FFFF00"/>
                            </a:solidFill>
                            <a:latin typeface="Cambria Math" panose="02040503050406030204" pitchFamily="18" charset="0"/>
                            <a:cs typeface="Arial" panose="020B0604020202020204" pitchFamily="34" charset="0"/>
                          </a:rPr>
                        </m:ctrlPr>
                      </m:sSupPr>
                      <m:e>
                        <m:d>
                          <m:dPr>
                            <m:ctrlPr>
                              <a:rPr lang="en-US" sz="2000" i="1">
                                <a:solidFill>
                                  <a:srgbClr val="FFFF00"/>
                                </a:solidFill>
                                <a:latin typeface="Cambria Math" panose="02040503050406030204" pitchFamily="18" charset="0"/>
                                <a:cs typeface="Arial" panose="020B0604020202020204" pitchFamily="34" charset="0"/>
                              </a:rPr>
                            </m:ctrlPr>
                          </m:dPr>
                          <m:e>
                            <m:r>
                              <a:rPr lang="en-US" sz="2000" i="1">
                                <a:solidFill>
                                  <a:srgbClr val="FFFF00"/>
                                </a:solidFill>
                                <a:latin typeface="Cambria Math" panose="02040503050406030204" pitchFamily="18" charset="0"/>
                                <a:cs typeface="Arial" panose="020B0604020202020204" pitchFamily="34" charset="0"/>
                              </a:rPr>
                              <m:t>1+</m:t>
                            </m:r>
                            <m:r>
                              <a:rPr lang="en-US" sz="2000" i="1">
                                <a:solidFill>
                                  <a:srgbClr val="FFFF00"/>
                                </a:solidFill>
                                <a:latin typeface="Cambria Math" panose="02040503050406030204" pitchFamily="18" charset="0"/>
                                <a:cs typeface="Arial" panose="020B0604020202020204" pitchFamily="34" charset="0"/>
                              </a:rPr>
                              <m:t>𝑟</m:t>
                            </m:r>
                          </m:e>
                        </m:d>
                      </m:e>
                      <m:sup>
                        <m:r>
                          <a:rPr lang="en-US" sz="2000" b="0" i="1" smtClean="0">
                            <a:solidFill>
                              <a:srgbClr val="FFFF00"/>
                            </a:solidFill>
                            <a:latin typeface="Cambria Math" panose="02040503050406030204" pitchFamily="18" charset="0"/>
                            <a:cs typeface="Arial" panose="020B0604020202020204" pitchFamily="34" charset="0"/>
                          </a:rPr>
                          <m:t>3</m:t>
                        </m:r>
                      </m:sup>
                    </m:sSup>
                    <m:r>
                      <a:rPr lang="en-US" sz="2000" b="0" i="0" smtClean="0">
                        <a:solidFill>
                          <a:srgbClr val="FFFF00"/>
                        </a:solidFill>
                        <a:latin typeface="Cambria Math" panose="02040503050406030204" pitchFamily="18" charset="0"/>
                        <a:cs typeface="Arial" panose="020B0604020202020204" pitchFamily="34" charset="0"/>
                      </a:rPr>
                      <m:t>+</m:t>
                    </m:r>
                    <m:r>
                      <m:rPr>
                        <m:sty m:val="p"/>
                      </m:rPr>
                      <a:rPr lang="en-US" sz="2000" b="0" i="0" smtClean="0">
                        <a:solidFill>
                          <a:srgbClr val="FFFF00"/>
                        </a:solidFill>
                        <a:latin typeface="Cambria Math" panose="02040503050406030204" pitchFamily="18" charset="0"/>
                        <a:cs typeface="Arial" panose="020B0604020202020204" pitchFamily="34" charset="0"/>
                      </a:rPr>
                      <m:t>x</m:t>
                    </m:r>
                    <m:r>
                      <a:rPr lang="en-US" sz="2000" b="0" i="0" smtClean="0">
                        <a:solidFill>
                          <a:srgbClr val="FFFF00"/>
                        </a:solidFill>
                        <a:latin typeface="Cambria Math" panose="02040503050406030204" pitchFamily="18" charset="0"/>
                        <a:cs typeface="Arial" panose="020B0604020202020204" pitchFamily="34" charset="0"/>
                      </a:rPr>
                      <m:t>∗</m:t>
                    </m:r>
                    <m:sSup>
                      <m:sSupPr>
                        <m:ctrlPr>
                          <a:rPr lang="en-US" sz="2000" b="0" i="1" smtClean="0">
                            <a:solidFill>
                              <a:srgbClr val="FFFF00"/>
                            </a:solidFill>
                            <a:latin typeface="Cambria Math" panose="02040503050406030204" pitchFamily="18" charset="0"/>
                            <a:cs typeface="Arial" panose="020B0604020202020204" pitchFamily="34" charset="0"/>
                          </a:rPr>
                        </m:ctrlPr>
                      </m:sSupPr>
                      <m:e>
                        <m:d>
                          <m:dPr>
                            <m:ctrlPr>
                              <a:rPr lang="en-US" sz="2000" i="1">
                                <a:solidFill>
                                  <a:srgbClr val="FFFF00"/>
                                </a:solidFill>
                                <a:latin typeface="Cambria Math" panose="02040503050406030204" pitchFamily="18" charset="0"/>
                                <a:cs typeface="Arial" panose="020B0604020202020204" pitchFamily="34" charset="0"/>
                              </a:rPr>
                            </m:ctrlPr>
                          </m:dPr>
                          <m:e>
                            <m:r>
                              <a:rPr lang="en-US" sz="2000" i="1">
                                <a:solidFill>
                                  <a:srgbClr val="FFFF00"/>
                                </a:solidFill>
                                <a:latin typeface="Cambria Math" panose="02040503050406030204" pitchFamily="18" charset="0"/>
                                <a:cs typeface="Arial" panose="020B0604020202020204" pitchFamily="34" charset="0"/>
                              </a:rPr>
                              <m:t>1+</m:t>
                            </m:r>
                            <m:r>
                              <a:rPr lang="en-US" sz="2000" i="1">
                                <a:solidFill>
                                  <a:srgbClr val="FFFF00"/>
                                </a:solidFill>
                                <a:latin typeface="Cambria Math" panose="02040503050406030204" pitchFamily="18" charset="0"/>
                                <a:cs typeface="Arial" panose="020B0604020202020204" pitchFamily="34" charset="0"/>
                              </a:rPr>
                              <m:t>𝑟</m:t>
                            </m:r>
                          </m:e>
                        </m:d>
                      </m:e>
                      <m:sup>
                        <m:r>
                          <a:rPr lang="en-US" sz="2000" b="0" i="1" smtClean="0">
                            <a:solidFill>
                              <a:srgbClr val="FFFF00"/>
                            </a:solidFill>
                            <a:latin typeface="Cambria Math" panose="02040503050406030204" pitchFamily="18" charset="0"/>
                            <a:cs typeface="Arial" panose="020B0604020202020204" pitchFamily="34" charset="0"/>
                          </a:rPr>
                          <m:t>2</m:t>
                        </m:r>
                      </m:sup>
                    </m:sSup>
                    <m:r>
                      <a:rPr lang="en-US" sz="2000" b="0" i="0" smtClean="0">
                        <a:solidFill>
                          <a:srgbClr val="FFFF00"/>
                        </a:solidFill>
                        <a:latin typeface="Cambria Math" panose="02040503050406030204" pitchFamily="18" charset="0"/>
                        <a:cs typeface="Arial" panose="020B0604020202020204" pitchFamily="34" charset="0"/>
                      </a:rPr>
                      <m:t>+</m:t>
                    </m:r>
                    <m:r>
                      <m:rPr>
                        <m:sty m:val="p"/>
                      </m:rPr>
                      <a:rPr lang="en-US" sz="2000" b="0" i="0" smtClean="0">
                        <a:solidFill>
                          <a:srgbClr val="FFFF00"/>
                        </a:solidFill>
                        <a:latin typeface="Cambria Math" panose="02040503050406030204" pitchFamily="18" charset="0"/>
                        <a:cs typeface="Arial" panose="020B0604020202020204" pitchFamily="34" charset="0"/>
                      </a:rPr>
                      <m:t>y</m:t>
                    </m:r>
                    <m:r>
                      <a:rPr lang="en-US" sz="2000" b="0" i="0" smtClean="0">
                        <a:solidFill>
                          <a:srgbClr val="FFFF00"/>
                        </a:solidFill>
                        <a:latin typeface="Cambria Math" panose="02040503050406030204" pitchFamily="18" charset="0"/>
                        <a:cs typeface="Arial" panose="020B0604020202020204" pitchFamily="34" charset="0"/>
                      </a:rPr>
                      <m:t>∗</m:t>
                    </m:r>
                    <m:d>
                      <m:dPr>
                        <m:ctrlPr>
                          <a:rPr lang="en-US" sz="2000" b="0" i="1" smtClean="0">
                            <a:solidFill>
                              <a:srgbClr val="FFFF00"/>
                            </a:solidFill>
                            <a:latin typeface="Cambria Math" panose="02040503050406030204" pitchFamily="18" charset="0"/>
                            <a:cs typeface="Arial" panose="020B0604020202020204" pitchFamily="34" charset="0"/>
                          </a:rPr>
                        </m:ctrlPr>
                      </m:dPr>
                      <m:e>
                        <m:r>
                          <a:rPr lang="en-US" sz="2000" i="1">
                            <a:solidFill>
                              <a:srgbClr val="FFFF00"/>
                            </a:solidFill>
                            <a:latin typeface="Cambria Math" panose="02040503050406030204" pitchFamily="18" charset="0"/>
                            <a:cs typeface="Arial" panose="020B0604020202020204" pitchFamily="34" charset="0"/>
                          </a:rPr>
                          <m:t>1+</m:t>
                        </m:r>
                        <m:r>
                          <a:rPr lang="en-US" sz="2000" i="1">
                            <a:solidFill>
                              <a:srgbClr val="FFFF00"/>
                            </a:solidFill>
                            <a:latin typeface="Cambria Math" panose="02040503050406030204" pitchFamily="18" charset="0"/>
                            <a:cs typeface="Arial" panose="020B0604020202020204" pitchFamily="34" charset="0"/>
                          </a:rPr>
                          <m:t>𝑟</m:t>
                        </m:r>
                      </m:e>
                    </m:d>
                    <m:r>
                      <a:rPr lang="en-US" sz="2000" b="0" i="1" smtClean="0">
                        <a:solidFill>
                          <a:srgbClr val="FFFF00"/>
                        </a:solidFill>
                        <a:latin typeface="Cambria Math" panose="02040503050406030204" pitchFamily="18" charset="0"/>
                        <a:cs typeface="Arial" panose="020B0604020202020204" pitchFamily="34" charset="0"/>
                      </a:rPr>
                      <m:t>+</m:t>
                    </m:r>
                    <m:r>
                      <a:rPr lang="en-US" sz="2000" b="0" i="1" smtClean="0">
                        <a:solidFill>
                          <a:srgbClr val="FFFF00"/>
                        </a:solidFill>
                        <a:latin typeface="Cambria Math" panose="02040503050406030204" pitchFamily="18" charset="0"/>
                        <a:cs typeface="Arial" panose="020B0604020202020204" pitchFamily="34" charset="0"/>
                      </a:rPr>
                      <m:t>𝑧</m:t>
                    </m:r>
                    <m:r>
                      <a:rPr lang="en-US" sz="2000" b="0" i="1" smtClean="0">
                        <a:solidFill>
                          <a:srgbClr val="FFFF00"/>
                        </a:solidFill>
                        <a:latin typeface="Cambria Math" panose="02040503050406030204" pitchFamily="18" charset="0"/>
                        <a:cs typeface="Arial" panose="020B0604020202020204" pitchFamily="34" charset="0"/>
                      </a:rPr>
                      <m:t>=0</m:t>
                    </m:r>
                  </m:oMath>
                </a14:m>
                <a:endParaRPr lang="en-US" sz="2000" dirty="0">
                  <a:solidFill>
                    <a:srgbClr val="FFFF00"/>
                  </a:solidFill>
                  <a:latin typeface="Arial" panose="020B0604020202020204" pitchFamily="34" charset="0"/>
                  <a:cs typeface="Arial" panose="020B0604020202020204" pitchFamily="34" charset="0"/>
                </a:endParaRPr>
              </a:p>
              <a:p>
                <a:endParaRPr lang="en-US" sz="2000" dirty="0">
                  <a:solidFill>
                    <a:srgbClr val="FFFF00"/>
                  </a:solidFill>
                  <a:latin typeface="Arial" panose="020B0604020202020204" pitchFamily="34" charset="0"/>
                  <a:cs typeface="Arial" panose="020B0604020202020204" pitchFamily="34" charset="0"/>
                </a:endParaRPr>
              </a:p>
              <a:p>
                <a:r>
                  <a:rPr lang="en-US" sz="2000" dirty="0">
                    <a:solidFill>
                      <a:srgbClr val="FFFF00"/>
                    </a:solidFill>
                    <a:latin typeface="Arial" panose="020B0604020202020204" pitchFamily="34" charset="0"/>
                    <a:cs typeface="Arial" panose="020B0604020202020204" pitchFamily="34" charset="0"/>
                  </a:rPr>
                  <a:t>There is one solution in each test case -1&lt; r &lt; 1.</a:t>
                </a:r>
              </a:p>
              <a:p>
                <a:endParaRPr lang="en-US" sz="2000" dirty="0">
                  <a:solidFill>
                    <a:schemeClr val="bg1"/>
                  </a:solidFill>
                  <a:latin typeface="Arial" panose="020B0604020202020204" pitchFamily="34" charset="0"/>
                  <a:cs typeface="Arial" panose="020B0604020202020204" pitchFamily="34" charset="0"/>
                </a:endParaRPr>
              </a:p>
              <a:p>
                <a:endParaRPr lang="en-US" sz="2000" dirty="0">
                  <a:solidFill>
                    <a:schemeClr val="bg1"/>
                  </a:solidFill>
                  <a:latin typeface="Arial" panose="020B0604020202020204" pitchFamily="34" charset="0"/>
                  <a:cs typeface="Arial" panose="020B0604020202020204" pitchFamily="34" charset="0"/>
                </a:endParaRPr>
              </a:p>
            </p:txBody>
          </p:sp>
        </mc:Choice>
        <mc:Fallback xmlns="">
          <p:sp>
            <p:nvSpPr>
              <p:cNvPr id="7" name="TextBox 6">
                <a:extLst>
                  <a:ext uri="{FF2B5EF4-FFF2-40B4-BE49-F238E27FC236}">
                    <a16:creationId xmlns:a16="http://schemas.microsoft.com/office/drawing/2014/main" id="{26C27FA3-3DBA-DA4F-8505-7E1E66DAA78F}"/>
                  </a:ext>
                </a:extLst>
              </p:cNvPr>
              <p:cNvSpPr txBox="1">
                <a:spLocks noRot="1" noChangeAspect="1" noMove="1" noResize="1" noEditPoints="1" noAdjustHandles="1" noChangeArrowheads="1" noChangeShapeType="1" noTextEdit="1"/>
              </p:cNvSpPr>
              <p:nvPr/>
            </p:nvSpPr>
            <p:spPr>
              <a:xfrm>
                <a:off x="447674" y="3085766"/>
                <a:ext cx="11260581" cy="3785652"/>
              </a:xfrm>
              <a:prstGeom prst="rect">
                <a:avLst/>
              </a:prstGeom>
              <a:blipFill>
                <a:blip r:embed="rId4"/>
                <a:stretch>
                  <a:fillRect l="-563" t="-669"/>
                </a:stretch>
              </a:blipFill>
            </p:spPr>
            <p:txBody>
              <a:bodyPr/>
              <a:lstStyle/>
              <a:p>
                <a:r>
                  <a:rPr lang="en-US">
                    <a:noFill/>
                  </a:rPr>
                  <a:t> </a:t>
                </a:r>
              </a:p>
            </p:txBody>
          </p:sp>
        </mc:Fallback>
      </mc:AlternateContent>
    </p:spTree>
    <p:extLst>
      <p:ext uri="{BB962C8B-B14F-4D97-AF65-F5344CB8AC3E}">
        <p14:creationId xmlns:p14="http://schemas.microsoft.com/office/powerpoint/2010/main" val="3332775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F964E-6411-6542-8F38-F62125314704}"/>
              </a:ext>
            </a:extLst>
          </p:cNvPr>
          <p:cNvSpPr>
            <a:spLocks noGrp="1"/>
          </p:cNvSpPr>
          <p:nvPr>
            <p:ph type="title"/>
          </p:nvPr>
        </p:nvSpPr>
        <p:spPr>
          <a:pattFill prst="pct5">
            <a:fgClr>
              <a:schemeClr val="accent1"/>
            </a:fgClr>
            <a:bgClr>
              <a:schemeClr val="accent3">
                <a:lumMod val="60000"/>
                <a:lumOff val="40000"/>
              </a:schemeClr>
            </a:bgClr>
          </a:pattFill>
        </p:spPr>
        <p:txBody>
          <a:bodyPr/>
          <a:lstStyle/>
          <a:p>
            <a:r>
              <a:rPr lang="en-US" dirty="0">
                <a:solidFill>
                  <a:srgbClr val="FF0000"/>
                </a:solidFill>
              </a:rPr>
              <a:t>ALGORITHM:</a:t>
            </a:r>
          </a:p>
        </p:txBody>
      </p:sp>
      <p:sp>
        <p:nvSpPr>
          <p:cNvPr id="3" name="Content Placeholder 2">
            <a:extLst>
              <a:ext uri="{FF2B5EF4-FFF2-40B4-BE49-F238E27FC236}">
                <a16:creationId xmlns:a16="http://schemas.microsoft.com/office/drawing/2014/main" id="{0BAC1D94-DDFE-B748-9B0B-AD87C5068D0B}"/>
              </a:ext>
            </a:extLst>
          </p:cNvPr>
          <p:cNvSpPr>
            <a:spLocks noGrp="1"/>
          </p:cNvSpPr>
          <p:nvPr>
            <p:ph idx="1"/>
          </p:nvPr>
        </p:nvSpPr>
        <p:spPr/>
        <p:txBody>
          <a:bodyPr>
            <a:normAutofit/>
          </a:bodyPr>
          <a:lstStyle/>
          <a:p>
            <a:pPr marL="0">
              <a:spcBef>
                <a:spcPts val="0"/>
              </a:spcBef>
              <a:spcAft>
                <a:spcPts val="0"/>
              </a:spcAft>
            </a:pPr>
            <a:r>
              <a:rPr lang="en-US" sz="2000" dirty="0">
                <a:latin typeface="Arial" panose="020B0604020202020204" pitchFamily="34" charset="0"/>
                <a:ea typeface="Calibri" panose="020F0502020204030204" pitchFamily="34" charset="0"/>
                <a:cs typeface="Arial" panose="020B0604020202020204" pitchFamily="34" charset="0"/>
              </a:rPr>
              <a:t>Step 1: Start</a:t>
            </a:r>
            <a:endParaRPr lang="en-IN" sz="2000" dirty="0">
              <a:latin typeface="Arial" panose="020B0604020202020204" pitchFamily="34" charset="0"/>
              <a:cs typeface="Arial" panose="020B0604020202020204" pitchFamily="34" charset="0"/>
            </a:endParaRPr>
          </a:p>
          <a:p>
            <a:pPr marL="0">
              <a:spcBef>
                <a:spcPts val="0"/>
              </a:spcBef>
              <a:spcAft>
                <a:spcPts val="0"/>
              </a:spcAft>
            </a:pPr>
            <a:r>
              <a:rPr lang="en-US" sz="2000" dirty="0">
                <a:latin typeface="Arial" panose="020B0604020202020204" pitchFamily="34" charset="0"/>
                <a:ea typeface="Calibri" panose="020F0502020204030204" pitchFamily="34" charset="0"/>
                <a:cs typeface="Arial" panose="020B0604020202020204" pitchFamily="34" charset="0"/>
              </a:rPr>
              <a:t>Step 2: Take the test cases T,C as initial cost ,M as months.</a:t>
            </a:r>
            <a:endParaRPr lang="en-IN" sz="2000" dirty="0">
              <a:latin typeface="Arial" panose="020B0604020202020204" pitchFamily="34" charset="0"/>
              <a:cs typeface="Arial" panose="020B0604020202020204" pitchFamily="34" charset="0"/>
            </a:endParaRPr>
          </a:p>
          <a:p>
            <a:pPr marL="0">
              <a:spcBef>
                <a:spcPts val="0"/>
              </a:spcBef>
              <a:spcAft>
                <a:spcPts val="0"/>
              </a:spcAft>
            </a:pPr>
            <a:r>
              <a:rPr lang="en-US" sz="2000" dirty="0">
                <a:latin typeface="Arial" panose="020B0604020202020204" pitchFamily="34" charset="0"/>
                <a:ea typeface="Calibri" panose="020F0502020204030204" pitchFamily="34" charset="0"/>
                <a:cs typeface="Arial" panose="020B0604020202020204" pitchFamily="34" charset="0"/>
              </a:rPr>
              <a:t>Step 3: Take M+1 as non-negative integers as int[] C=new int[M+1]</a:t>
            </a:r>
            <a:endParaRPr lang="en-IN" sz="2000" dirty="0">
              <a:latin typeface="Arial" panose="020B0604020202020204" pitchFamily="34" charset="0"/>
              <a:cs typeface="Arial" panose="020B0604020202020204" pitchFamily="34" charset="0"/>
            </a:endParaRPr>
          </a:p>
          <a:p>
            <a:pPr marL="0">
              <a:spcBef>
                <a:spcPts val="0"/>
              </a:spcBef>
              <a:spcAft>
                <a:spcPts val="0"/>
              </a:spcAft>
            </a:pPr>
            <a:r>
              <a:rPr lang="en-US" sz="2000" dirty="0">
                <a:latin typeface="Arial" panose="020B0604020202020204" pitchFamily="34" charset="0"/>
                <a:ea typeface="Calibri" panose="020F0502020204030204" pitchFamily="34" charset="0"/>
                <a:cs typeface="Arial" panose="020B0604020202020204" pitchFamily="34" charset="0"/>
              </a:rPr>
              <a:t>Step 4: Make C as initial cost and for (int </a:t>
            </a:r>
            <a:r>
              <a:rPr lang="en-US" sz="2000" dirty="0" err="1">
                <a:latin typeface="Arial" panose="020B0604020202020204" pitchFamily="34" charset="0"/>
                <a:ea typeface="Calibri" panose="020F0502020204030204" pitchFamily="34" charset="0"/>
                <a:cs typeface="Arial" panose="020B0604020202020204" pitchFamily="34" charset="0"/>
              </a:rPr>
              <a:t>i</a:t>
            </a:r>
            <a:r>
              <a:rPr lang="en-US" sz="2000" dirty="0">
                <a:latin typeface="Arial" panose="020B0604020202020204" pitchFamily="34" charset="0"/>
                <a:ea typeface="Calibri" panose="020F0502020204030204" pitchFamily="34" charset="0"/>
                <a:cs typeface="Arial" panose="020B0604020202020204" pitchFamily="34" charset="0"/>
              </a:rPr>
              <a:t> = 0; </a:t>
            </a:r>
            <a:r>
              <a:rPr lang="en-US" sz="2000" dirty="0" err="1">
                <a:latin typeface="Arial" panose="020B0604020202020204" pitchFamily="34" charset="0"/>
                <a:ea typeface="Calibri" panose="020F0502020204030204" pitchFamily="34" charset="0"/>
                <a:cs typeface="Arial" panose="020B0604020202020204" pitchFamily="34" charset="0"/>
              </a:rPr>
              <a:t>i</a:t>
            </a:r>
            <a:r>
              <a:rPr lang="en-US" sz="2000" dirty="0">
                <a:latin typeface="Arial" panose="020B0604020202020204" pitchFamily="34" charset="0"/>
                <a:ea typeface="Calibri" panose="020F0502020204030204" pitchFamily="34" charset="0"/>
                <a:cs typeface="Arial" panose="020B0604020202020204" pitchFamily="34" charset="0"/>
              </a:rPr>
              <a:t> &lt; </a:t>
            </a:r>
            <a:r>
              <a:rPr lang="en-US" sz="2000" dirty="0" err="1">
                <a:latin typeface="Arial" panose="020B0604020202020204" pitchFamily="34" charset="0"/>
                <a:ea typeface="Calibri" panose="020F0502020204030204" pitchFamily="34" charset="0"/>
                <a:cs typeface="Arial" panose="020B0604020202020204" pitchFamily="34" charset="0"/>
              </a:rPr>
              <a:t>C.length</a:t>
            </a:r>
            <a:r>
              <a:rPr lang="en-US" sz="2000" dirty="0">
                <a:latin typeface="Arial" panose="020B0604020202020204" pitchFamily="34" charset="0"/>
                <a:ea typeface="Calibri" panose="020F0502020204030204" pitchFamily="34" charset="0"/>
                <a:cs typeface="Arial" panose="020B0604020202020204" pitchFamily="34" charset="0"/>
              </a:rPr>
              <a:t> ; ++</a:t>
            </a:r>
            <a:r>
              <a:rPr lang="en-US" sz="2000" dirty="0" err="1">
                <a:latin typeface="Arial" panose="020B0604020202020204" pitchFamily="34" charset="0"/>
                <a:ea typeface="Calibri" panose="020F0502020204030204" pitchFamily="34" charset="0"/>
                <a:cs typeface="Arial" panose="020B0604020202020204" pitchFamily="34" charset="0"/>
              </a:rPr>
              <a:t>i</a:t>
            </a:r>
            <a:r>
              <a:rPr lang="en-US" sz="2000" dirty="0">
                <a:latin typeface="Arial" panose="020B0604020202020204" pitchFamily="34" charset="0"/>
                <a:ea typeface="Calibri" panose="020F050202020403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p>
            <a:pPr marL="0">
              <a:spcBef>
                <a:spcPts val="0"/>
              </a:spcBef>
              <a:spcAft>
                <a:spcPts val="0"/>
              </a:spcAft>
            </a:pPr>
            <a:r>
              <a:rPr lang="en-US" sz="2000" dirty="0">
                <a:latin typeface="Arial" panose="020B0604020202020204" pitchFamily="34" charset="0"/>
                <a:ea typeface="Calibri" panose="020F0502020204030204" pitchFamily="34" charset="0"/>
                <a:cs typeface="Arial" panose="020B0604020202020204" pitchFamily="34" charset="0"/>
              </a:rPr>
              <a:t>Step 6: Print the case %.9f, </a:t>
            </a:r>
            <a:r>
              <a:rPr lang="en-US" sz="2000" dirty="0" err="1">
                <a:latin typeface="Arial" panose="020B0604020202020204" pitchFamily="34" charset="0"/>
                <a:ea typeface="Calibri" panose="020F0502020204030204" pitchFamily="34" charset="0"/>
                <a:cs typeface="Arial" panose="020B0604020202020204" pitchFamily="34" charset="0"/>
              </a:rPr>
              <a:t>tc</a:t>
            </a:r>
            <a:r>
              <a:rPr lang="en-US" sz="2000" dirty="0">
                <a:latin typeface="Arial" panose="020B0604020202020204" pitchFamily="34" charset="0"/>
                <a:ea typeface="Calibri" panose="020F0502020204030204" pitchFamily="34" charset="0"/>
                <a:cs typeface="Arial" panose="020B0604020202020204" pitchFamily="34" charset="0"/>
              </a:rPr>
              <a:t> to solve C</a:t>
            </a:r>
            <a:endParaRPr lang="en-IN" sz="2000" dirty="0">
              <a:latin typeface="Arial" panose="020B0604020202020204" pitchFamily="34" charset="0"/>
              <a:cs typeface="Arial" panose="020B0604020202020204" pitchFamily="34" charset="0"/>
            </a:endParaRPr>
          </a:p>
          <a:p>
            <a:pPr marL="0">
              <a:spcBef>
                <a:spcPts val="0"/>
              </a:spcBef>
              <a:spcAft>
                <a:spcPts val="0"/>
              </a:spcAft>
            </a:pPr>
            <a:r>
              <a:rPr lang="en-US" sz="2000" dirty="0">
                <a:latin typeface="Arial" panose="020B0604020202020204" pitchFamily="34" charset="0"/>
                <a:ea typeface="Calibri" panose="020F0502020204030204" pitchFamily="34" charset="0"/>
                <a:cs typeface="Arial" panose="020B0604020202020204" pitchFamily="34" charset="0"/>
              </a:rPr>
              <a:t>Step 7:  Make middle=(</a:t>
            </a:r>
            <a:r>
              <a:rPr lang="en-US" sz="2000" dirty="0" err="1">
                <a:latin typeface="Arial" panose="020B0604020202020204" pitchFamily="34" charset="0"/>
                <a:ea typeface="Calibri" panose="020F0502020204030204" pitchFamily="34" charset="0"/>
                <a:cs typeface="Arial" panose="020B0604020202020204" pitchFamily="34" charset="0"/>
              </a:rPr>
              <a:t>lower+upper</a:t>
            </a:r>
            <a:r>
              <a:rPr lang="en-US" sz="2000" dirty="0">
                <a:latin typeface="Arial" panose="020B0604020202020204" pitchFamily="34" charset="0"/>
                <a:ea typeface="Calibri" panose="020F0502020204030204" pitchFamily="34" charset="0"/>
                <a:cs typeface="Arial" panose="020B0604020202020204" pitchFamily="34" charset="0"/>
              </a:rPr>
              <a:t>)/2 and check if(f(</a:t>
            </a:r>
            <a:r>
              <a:rPr lang="en-US" sz="2000" dirty="0" err="1">
                <a:latin typeface="Arial" panose="020B0604020202020204" pitchFamily="34" charset="0"/>
                <a:ea typeface="Calibri" panose="020F0502020204030204" pitchFamily="34" charset="0"/>
                <a:cs typeface="Arial" panose="020B0604020202020204" pitchFamily="34" charset="0"/>
              </a:rPr>
              <a:t>C,middle</a:t>
            </a:r>
            <a:r>
              <a:rPr lang="en-US" sz="2000" dirty="0">
                <a:latin typeface="Arial" panose="020B0604020202020204" pitchFamily="34" charset="0"/>
                <a:ea typeface="Calibri" panose="020F0502020204030204" pitchFamily="34" charset="0"/>
                <a:cs typeface="Arial" panose="020B0604020202020204" pitchFamily="34" charset="0"/>
              </a:rPr>
              <a:t>)&lt;0)  upper=middle else              lower=middle</a:t>
            </a:r>
            <a:endParaRPr lang="en-IN" sz="2000" dirty="0">
              <a:latin typeface="Arial" panose="020B0604020202020204" pitchFamily="34" charset="0"/>
              <a:cs typeface="Arial" panose="020B0604020202020204" pitchFamily="34" charset="0"/>
            </a:endParaRPr>
          </a:p>
          <a:p>
            <a:pPr marL="0">
              <a:spcBef>
                <a:spcPts val="0"/>
              </a:spcBef>
              <a:spcAft>
                <a:spcPts val="0"/>
              </a:spcAft>
            </a:pPr>
            <a:r>
              <a:rPr lang="en-US" sz="2000" dirty="0">
                <a:latin typeface="Arial" panose="020B0604020202020204" pitchFamily="34" charset="0"/>
                <a:ea typeface="Calibri" panose="020F0502020204030204" pitchFamily="34" charset="0"/>
                <a:cs typeface="Arial" panose="020B0604020202020204" pitchFamily="34" charset="0"/>
              </a:rPr>
              <a:t>Step 8: Calculate it by Math operation: </a:t>
            </a:r>
            <a:r>
              <a:rPr lang="en-US" sz="2000" dirty="0" err="1">
                <a:latin typeface="Arial" panose="020B0604020202020204" pitchFamily="34" charset="0"/>
                <a:ea typeface="Calibri" panose="020F0502020204030204" pitchFamily="34" charset="0"/>
                <a:cs typeface="Arial" panose="020B0604020202020204" pitchFamily="34" charset="0"/>
              </a:rPr>
              <a:t>i</a:t>
            </a:r>
            <a:r>
              <a:rPr lang="en-US" sz="2000" dirty="0">
                <a:latin typeface="Arial" panose="020B0604020202020204" pitchFamily="34" charset="0"/>
                <a:ea typeface="Calibri" panose="020F0502020204030204" pitchFamily="34" charset="0"/>
                <a:cs typeface="Arial" panose="020B0604020202020204" pitchFamily="34" charset="0"/>
              </a:rPr>
              <a:t> -&gt; ((</a:t>
            </a:r>
            <a:r>
              <a:rPr lang="en-US" sz="2000" dirty="0" err="1">
                <a:latin typeface="Arial" panose="020B0604020202020204" pitchFamily="34" charset="0"/>
                <a:ea typeface="Calibri" panose="020F0502020204030204" pitchFamily="34" charset="0"/>
                <a:cs typeface="Arial" panose="020B0604020202020204" pitchFamily="34" charset="0"/>
              </a:rPr>
              <a:t>i</a:t>
            </a:r>
            <a:r>
              <a:rPr lang="en-US" sz="2000" dirty="0">
                <a:latin typeface="Arial" panose="020B0604020202020204" pitchFamily="34" charset="0"/>
                <a:ea typeface="Calibri" panose="020F0502020204030204" pitchFamily="34" charset="0"/>
                <a:cs typeface="Arial" panose="020B0604020202020204" pitchFamily="34" charset="0"/>
              </a:rPr>
              <a:t> == 0) ? -1 : 1) * C[</a:t>
            </a:r>
            <a:r>
              <a:rPr lang="en-US" sz="2000" dirty="0" err="1">
                <a:latin typeface="Arial" panose="020B0604020202020204" pitchFamily="34" charset="0"/>
                <a:ea typeface="Calibri" panose="020F0502020204030204" pitchFamily="34" charset="0"/>
                <a:cs typeface="Arial" panose="020B0604020202020204" pitchFamily="34" charset="0"/>
              </a:rPr>
              <a:t>i</a:t>
            </a:r>
            <a:r>
              <a:rPr lang="en-US" sz="2000" dirty="0">
                <a:latin typeface="Arial" panose="020B0604020202020204" pitchFamily="34" charset="0"/>
                <a:ea typeface="Calibri" panose="020F0502020204030204" pitchFamily="34" charset="0"/>
                <a:cs typeface="Arial" panose="020B0604020202020204" pitchFamily="34" charset="0"/>
              </a:rPr>
              <a:t>] * </a:t>
            </a:r>
            <a:r>
              <a:rPr lang="en-US" sz="2000" dirty="0" err="1">
                <a:latin typeface="Arial" panose="020B0604020202020204" pitchFamily="34" charset="0"/>
                <a:ea typeface="Calibri" panose="020F0502020204030204" pitchFamily="34" charset="0"/>
                <a:cs typeface="Arial" panose="020B0604020202020204" pitchFamily="34" charset="0"/>
              </a:rPr>
              <a:t>Math.pow</a:t>
            </a:r>
            <a:r>
              <a:rPr lang="en-US" sz="2000" dirty="0">
                <a:latin typeface="Arial" panose="020B0604020202020204" pitchFamily="34" charset="0"/>
                <a:ea typeface="Calibri" panose="020F0502020204030204" pitchFamily="34" charset="0"/>
                <a:cs typeface="Arial" panose="020B0604020202020204" pitchFamily="34" charset="0"/>
              </a:rPr>
              <a:t>(1 + </a:t>
            </a:r>
            <a:r>
              <a:rPr lang="en-US" sz="2000" dirty="0" err="1">
                <a:latin typeface="Arial" panose="020B0604020202020204" pitchFamily="34" charset="0"/>
                <a:ea typeface="Calibri" panose="020F0502020204030204" pitchFamily="34" charset="0"/>
                <a:cs typeface="Arial" panose="020B0604020202020204" pitchFamily="34" charset="0"/>
              </a:rPr>
              <a:t>r,C.length</a:t>
            </a:r>
            <a:r>
              <a:rPr lang="en-US" sz="2000" dirty="0">
                <a:latin typeface="Arial" panose="020B0604020202020204" pitchFamily="34" charset="0"/>
                <a:ea typeface="Calibri" panose="020F0502020204030204" pitchFamily="34" charset="0"/>
                <a:cs typeface="Arial" panose="020B0604020202020204" pitchFamily="34" charset="0"/>
              </a:rPr>
              <a:t> -           .               1- </a:t>
            </a:r>
            <a:r>
              <a:rPr lang="en-US" sz="2000" dirty="0" err="1">
                <a:latin typeface="Arial" panose="020B0604020202020204" pitchFamily="34" charset="0"/>
                <a:ea typeface="Calibri" panose="020F0502020204030204" pitchFamily="34" charset="0"/>
                <a:cs typeface="Arial" panose="020B0604020202020204" pitchFamily="34" charset="0"/>
              </a:rPr>
              <a:t>i</a:t>
            </a:r>
            <a:r>
              <a:rPr lang="en-US" sz="2000" dirty="0">
                <a:latin typeface="Arial" panose="020B0604020202020204" pitchFamily="34" charset="0"/>
                <a:ea typeface="Calibri" panose="020F0502020204030204" pitchFamily="34" charset="0"/>
                <a:cs typeface="Arial" panose="020B0604020202020204" pitchFamily="34" charset="0"/>
              </a:rPr>
              <a:t>)).sum();</a:t>
            </a:r>
            <a:endParaRPr lang="en-IN" sz="2000" dirty="0">
              <a:latin typeface="Arial" panose="020B0604020202020204" pitchFamily="34" charset="0"/>
              <a:cs typeface="Arial" panose="020B0604020202020204" pitchFamily="34" charset="0"/>
            </a:endParaRPr>
          </a:p>
          <a:p>
            <a:pPr marL="0">
              <a:spcBef>
                <a:spcPts val="0"/>
              </a:spcBef>
              <a:spcAft>
                <a:spcPts val="0"/>
              </a:spcAft>
            </a:pPr>
            <a:r>
              <a:rPr lang="en-US" sz="2000" dirty="0">
                <a:latin typeface="Arial" panose="020B0604020202020204" pitchFamily="34" charset="0"/>
                <a:ea typeface="Calibri" panose="020F0502020204030204" pitchFamily="34" charset="0"/>
                <a:cs typeface="Arial" panose="020B0604020202020204" pitchFamily="34" charset="0"/>
              </a:rPr>
              <a:t>Step 9: Print the case</a:t>
            </a:r>
            <a:endParaRPr lang="en-IN" sz="2000" dirty="0">
              <a:latin typeface="Arial" panose="020B0604020202020204" pitchFamily="34" charset="0"/>
              <a:cs typeface="Arial" panose="020B0604020202020204" pitchFamily="34" charset="0"/>
            </a:endParaRPr>
          </a:p>
          <a:p>
            <a:r>
              <a:rPr lang="en-US" sz="2000" dirty="0">
                <a:latin typeface="Arial" panose="020B0604020202020204" pitchFamily="34" charset="0"/>
                <a:ea typeface="Calibri" panose="020F0502020204030204" pitchFamily="34" charset="0"/>
                <a:cs typeface="Arial" panose="020B0604020202020204" pitchFamily="34" charset="0"/>
              </a:rPr>
              <a:t>Step 10: End.</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5102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BC85B-8BBD-41F0-AE8A-3FC833116A53}"/>
              </a:ext>
            </a:extLst>
          </p:cNvPr>
          <p:cNvSpPr>
            <a:spLocks noGrp="1"/>
          </p:cNvSpPr>
          <p:nvPr>
            <p:ph type="title" idx="4294967295"/>
          </p:nvPr>
        </p:nvSpPr>
        <p:spPr>
          <a:xfrm>
            <a:off x="1667435" y="573742"/>
            <a:ext cx="4527178" cy="1014413"/>
          </a:xfrm>
        </p:spPr>
        <p:txBody>
          <a:bodyPr>
            <a:normAutofit/>
          </a:bodyPr>
          <a:lstStyle/>
          <a:p>
            <a:pPr marL="457200" indent="-457200">
              <a:buFont typeface="Wingdings" panose="05000000000000000000" pitchFamily="2" charset="2"/>
              <a:buChar char="Ø"/>
            </a:pPr>
            <a:r>
              <a:rPr lang="en-US" sz="3600" dirty="0">
                <a:solidFill>
                  <a:schemeClr val="tx1"/>
                </a:solidFill>
              </a:rPr>
              <a:t>FLOWCHART:</a:t>
            </a:r>
            <a:endParaRPr lang="en-IN" sz="3600" dirty="0">
              <a:solidFill>
                <a:schemeClr val="tx1"/>
              </a:solidFill>
            </a:endParaRPr>
          </a:p>
        </p:txBody>
      </p:sp>
      <p:pic>
        <p:nvPicPr>
          <p:cNvPr id="4" name="Content Placeholder 3">
            <a:extLst>
              <a:ext uri="{FF2B5EF4-FFF2-40B4-BE49-F238E27FC236}">
                <a16:creationId xmlns:a16="http://schemas.microsoft.com/office/drawing/2014/main" id="{9DAEB8A1-9AA5-4385-9CAD-D0D1D425438B}"/>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16292" t="2746" r="12782" b="5621"/>
          <a:stretch/>
        </p:blipFill>
        <p:spPr>
          <a:xfrm>
            <a:off x="5997387" y="573742"/>
            <a:ext cx="4527178" cy="6284258"/>
          </a:xfrm>
          <a:prstGeom prst="rect">
            <a:avLst/>
          </a:prstGeom>
          <a:blipFill>
            <a:blip r:embed="rId4"/>
            <a:tile tx="0" ty="0" sx="100000" sy="100000" flip="none" algn="tl"/>
          </a:blipFill>
          <a:effectLst>
            <a:glow rad="127000">
              <a:schemeClr val="accent5"/>
            </a:glow>
          </a:effectLst>
        </p:spPr>
      </p:pic>
      <p:sp>
        <p:nvSpPr>
          <p:cNvPr id="3" name="TextBox 2">
            <a:extLst>
              <a:ext uri="{FF2B5EF4-FFF2-40B4-BE49-F238E27FC236}">
                <a16:creationId xmlns:a16="http://schemas.microsoft.com/office/drawing/2014/main" id="{715EE135-2BF4-FE4A-A6A9-BD711920128A}"/>
              </a:ext>
            </a:extLst>
          </p:cNvPr>
          <p:cNvSpPr txBox="1"/>
          <p:nvPr/>
        </p:nvSpPr>
        <p:spPr>
          <a:xfrm>
            <a:off x="12899571" y="-849086"/>
            <a:ext cx="184731" cy="369332"/>
          </a:xfrm>
          <a:prstGeom prst="rect">
            <a:avLst/>
          </a:prstGeom>
          <a:blipFill>
            <a:blip r:embed="rId2"/>
            <a:stretch>
              <a:fillRect/>
            </a:stretch>
          </a:blipFill>
        </p:spPr>
        <p:txBody>
          <a:bodyPr wrap="none" rtlCol="0">
            <a:spAutoFit/>
          </a:bodyPr>
          <a:lstStyle/>
          <a:p>
            <a:endParaRPr lang="en-US" dirty="0"/>
          </a:p>
        </p:txBody>
      </p:sp>
    </p:spTree>
    <p:extLst>
      <p:ext uri="{BB962C8B-B14F-4D97-AF65-F5344CB8AC3E}">
        <p14:creationId xmlns:p14="http://schemas.microsoft.com/office/powerpoint/2010/main" val="298598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63E78147-ABF7-4E42-9C44-14FEE0C39BE4}"/>
              </a:ext>
            </a:extLst>
          </p:cNvPr>
          <p:cNvPicPr>
            <a:picLocks noChangeAspect="1" noChangeArrowheads="1"/>
          </p:cNvPicPr>
          <p:nvPr/>
        </p:nvPicPr>
        <p:blipFill>
          <a:blip r:embed="rId2"/>
          <a:srcRect l="581" r="581"/>
          <a:stretch/>
        </p:blipFill>
        <p:spPr bwMode="auto">
          <a:xfrm>
            <a:off x="0" y="0"/>
            <a:ext cx="12192000" cy="6938683"/>
          </a:xfrm>
          <a:prstGeom prst="rect">
            <a:avLst/>
          </a:prstGeom>
          <a:blipFill>
            <a:blip r:embed="rId2">
              <a:alphaModFix amt="66000"/>
            </a:blip>
            <a:stretch>
              <a:fillRect/>
            </a:stretch>
          </a:blipFill>
        </p:spPr>
      </p:pic>
      <p:sp>
        <p:nvSpPr>
          <p:cNvPr id="13" name="Title 3">
            <a:extLst>
              <a:ext uri="{FF2B5EF4-FFF2-40B4-BE49-F238E27FC236}">
                <a16:creationId xmlns:a16="http://schemas.microsoft.com/office/drawing/2014/main" id="{26FA8B6E-F56C-4298-886D-963398DA4038}"/>
              </a:ext>
            </a:extLst>
          </p:cNvPr>
          <p:cNvSpPr>
            <a:spLocks noGrp="1"/>
          </p:cNvSpPr>
          <p:nvPr>
            <p:ph type="title"/>
          </p:nvPr>
        </p:nvSpPr>
        <p:spPr>
          <a:xfrm>
            <a:off x="3561141" y="433823"/>
            <a:ext cx="4023000" cy="408860"/>
          </a:xfrm>
        </p:spPr>
        <p:txBody>
          <a:bodyPr>
            <a:normAutofit fontScale="90000"/>
          </a:bodyPr>
          <a:lstStyle/>
          <a:p>
            <a:r>
              <a:rPr lang="en-US" sz="4000" dirty="0">
                <a:solidFill>
                  <a:srgbClr val="FF0000"/>
                </a:solidFill>
              </a:rPr>
              <a:t>INPUT / OUTPUT:</a:t>
            </a:r>
            <a:endParaRPr lang="en-IN" sz="4000" dirty="0">
              <a:solidFill>
                <a:srgbClr val="FF0000"/>
              </a:solidFill>
            </a:endParaRPr>
          </a:p>
        </p:txBody>
      </p:sp>
      <p:sp>
        <p:nvSpPr>
          <p:cNvPr id="15" name="TextBox 14">
            <a:extLst>
              <a:ext uri="{FF2B5EF4-FFF2-40B4-BE49-F238E27FC236}">
                <a16:creationId xmlns:a16="http://schemas.microsoft.com/office/drawing/2014/main" id="{5FE2DEB8-9861-4FEC-B220-A80EF5E7EA2F}"/>
              </a:ext>
            </a:extLst>
          </p:cNvPr>
          <p:cNvSpPr txBox="1"/>
          <p:nvPr/>
        </p:nvSpPr>
        <p:spPr>
          <a:xfrm>
            <a:off x="607360" y="1143976"/>
            <a:ext cx="3758453" cy="4462760"/>
          </a:xfrm>
          <a:prstGeom prst="rect">
            <a:avLst/>
          </a:prstGeom>
          <a:noFill/>
        </p:spPr>
        <p:txBody>
          <a:bodyPr wrap="square">
            <a:spAutoFit/>
          </a:bodyPr>
          <a:lstStyle/>
          <a:p>
            <a:pPr marL="285750" indent="-285750" algn="l">
              <a:buFont typeface="Wingdings" panose="05000000000000000000" pitchFamily="2" charset="2"/>
              <a:buChar char="Ø"/>
            </a:pPr>
            <a:r>
              <a:rPr lang="en-US" sz="3200" b="0" i="0" dirty="0">
                <a:effectLst/>
                <a:latin typeface="Arial" panose="020B0604020202020204" pitchFamily="34" charset="0"/>
              </a:rPr>
              <a:t>Input:</a:t>
            </a:r>
          </a:p>
          <a:p>
            <a:pPr algn="l"/>
            <a:r>
              <a:rPr lang="en-US" b="0" i="0" dirty="0">
                <a:effectLst/>
                <a:latin typeface="Arial" panose="020B0604020202020204" pitchFamily="34" charset="0"/>
              </a:rPr>
              <a:t>The first line of the input gives the number of test cases, T.T test cases follow. Each test case starts with a positive integer M</a:t>
            </a:r>
            <a:r>
              <a:rPr lang="en-US" b="1" i="0" dirty="0">
                <a:effectLst/>
                <a:latin typeface="Arial" panose="020B0604020202020204" pitchFamily="34" charset="0"/>
              </a:rPr>
              <a:t>: </a:t>
            </a:r>
            <a:r>
              <a:rPr lang="en-US" i="0" dirty="0">
                <a:effectLst/>
                <a:latin typeface="Arial" panose="020B0604020202020204" pitchFamily="34" charset="0"/>
              </a:rPr>
              <a:t>the number </a:t>
            </a:r>
            <a:r>
              <a:rPr lang="en-US" b="0" i="0" dirty="0">
                <a:effectLst/>
                <a:latin typeface="Arial" panose="020B0604020202020204" pitchFamily="34" charset="0"/>
              </a:rPr>
              <a:t>of months that the flower shop will be open. The next line contains M+ 1 non-negative integers Ci(0 ≤ </a:t>
            </a:r>
            <a:r>
              <a:rPr lang="en-US" b="0" i="0" dirty="0" err="1">
                <a:effectLst/>
                <a:latin typeface="Arial" panose="020B0604020202020204" pitchFamily="34" charset="0"/>
              </a:rPr>
              <a:t>i</a:t>
            </a:r>
            <a:r>
              <a:rPr lang="en-US" b="0" i="0" dirty="0">
                <a:effectLst/>
                <a:latin typeface="Arial" panose="020B0604020202020204" pitchFamily="34" charset="0"/>
              </a:rPr>
              <a:t> ≤M). Note that  C 0 represents the initial </a:t>
            </a:r>
            <a:endParaRPr lang="en-US" b="0" i="0" dirty="0">
              <a:effectLst/>
              <a:latin typeface="Segoe UI" panose="020B0502040204020203" pitchFamily="34" charset="0"/>
            </a:endParaRPr>
          </a:p>
          <a:p>
            <a:pPr algn="l"/>
            <a:r>
              <a:rPr lang="en-US" b="0" i="0" dirty="0">
                <a:effectLst/>
                <a:latin typeface="Arial" panose="020B0604020202020204" pitchFamily="34" charset="0"/>
              </a:rPr>
              <a:t>cost, all the remaining Cis are profits, the shop will always either make a positive net profit or zero net profit in each month, and will never have negative profits.</a:t>
            </a:r>
            <a:endParaRPr lang="en-US" b="0" i="0" dirty="0">
              <a:effectLst/>
              <a:latin typeface="Segoe UI" panose="020B0502040204020203" pitchFamily="34" charset="0"/>
            </a:endParaRPr>
          </a:p>
        </p:txBody>
      </p:sp>
      <p:sp>
        <p:nvSpPr>
          <p:cNvPr id="17" name="TextBox 16">
            <a:extLst>
              <a:ext uri="{FF2B5EF4-FFF2-40B4-BE49-F238E27FC236}">
                <a16:creationId xmlns:a16="http://schemas.microsoft.com/office/drawing/2014/main" id="{89170130-C098-4928-B67C-5F4AF61E1135}"/>
              </a:ext>
            </a:extLst>
          </p:cNvPr>
          <p:cNvSpPr txBox="1"/>
          <p:nvPr/>
        </p:nvSpPr>
        <p:spPr>
          <a:xfrm>
            <a:off x="6722730" y="1226187"/>
            <a:ext cx="3650875" cy="3908762"/>
          </a:xfrm>
          <a:prstGeom prst="rect">
            <a:avLst/>
          </a:prstGeom>
          <a:noFill/>
        </p:spPr>
        <p:txBody>
          <a:bodyPr wrap="square">
            <a:spAutoFit/>
          </a:bodyPr>
          <a:lstStyle/>
          <a:p>
            <a:pPr marL="285750" indent="-285750">
              <a:buFont typeface="Wingdings" panose="05000000000000000000" pitchFamily="2" charset="2"/>
              <a:buChar char="Ø"/>
            </a:pPr>
            <a:r>
              <a:rPr lang="en-US" sz="3200" b="0" i="0" dirty="0">
                <a:effectLst/>
                <a:latin typeface="Arial" panose="020B0604020202020204" pitchFamily="34" charset="0"/>
              </a:rPr>
              <a:t>Output:</a:t>
            </a:r>
          </a:p>
          <a:p>
            <a:r>
              <a:rPr lang="en-US" b="0" i="0" dirty="0">
                <a:effectLst/>
                <a:latin typeface="Arial" panose="020B0604020202020204" pitchFamily="34" charset="0"/>
              </a:rPr>
              <a:t>For each test case, output one line containing Case #x: y, where x is the test case number (starting from 1) and y is a floating-point number: the IRR of Jane's business . Y will be considered correct if it is within an absolute or relative error of 10-6of the correct answer. See the FAQ for an explanation of what that means, and what formats of real numbers we accept.</a:t>
            </a:r>
            <a:endParaRPr lang="en-IN" dirty="0"/>
          </a:p>
        </p:txBody>
      </p:sp>
    </p:spTree>
    <p:extLst>
      <p:ext uri="{BB962C8B-B14F-4D97-AF65-F5344CB8AC3E}">
        <p14:creationId xmlns:p14="http://schemas.microsoft.com/office/powerpoint/2010/main" val="3695635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5C5655-FD0C-A640-B13A-EA11D09B3472}"/>
              </a:ext>
            </a:extLst>
          </p:cNvPr>
          <p:cNvSpPr txBox="1"/>
          <p:nvPr/>
        </p:nvSpPr>
        <p:spPr>
          <a:xfrm>
            <a:off x="571500" y="930729"/>
            <a:ext cx="10989129" cy="461665"/>
          </a:xfrm>
          <a:prstGeom prst="rect">
            <a:avLst/>
          </a:prstGeom>
          <a:pattFill prst="pct5">
            <a:fgClr>
              <a:schemeClr val="accent1"/>
            </a:fgClr>
            <a:bgClr>
              <a:srgbClr val="FFFF00"/>
            </a:bgClr>
          </a:pattFill>
        </p:spPr>
        <p:txBody>
          <a:bodyPr wrap="square" rtlCol="0">
            <a:spAutoFit/>
          </a:bodyPr>
          <a:lstStyle/>
          <a:p>
            <a:r>
              <a:rPr lang="en-US" sz="2400" dirty="0"/>
              <a:t>PROGRAM:</a:t>
            </a:r>
          </a:p>
        </p:txBody>
      </p:sp>
      <p:sp>
        <p:nvSpPr>
          <p:cNvPr id="5" name="TextBox 4">
            <a:extLst>
              <a:ext uri="{FF2B5EF4-FFF2-40B4-BE49-F238E27FC236}">
                <a16:creationId xmlns:a16="http://schemas.microsoft.com/office/drawing/2014/main" id="{1FA427CB-D8DF-5240-B08E-6ED334848652}"/>
              </a:ext>
            </a:extLst>
          </p:cNvPr>
          <p:cNvSpPr txBox="1"/>
          <p:nvPr/>
        </p:nvSpPr>
        <p:spPr>
          <a:xfrm>
            <a:off x="429986" y="1694984"/>
            <a:ext cx="11119757" cy="5163016"/>
          </a:xfrm>
          <a:prstGeom prst="rect">
            <a:avLst/>
          </a:prstGeom>
          <a:noFill/>
        </p:spPr>
        <p:txBody>
          <a:bodyPr wrap="square" rtlCol="0">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#include &lt;iostream&gt;</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#include &lt;</a:t>
            </a:r>
            <a:r>
              <a:rPr lang="en-US" dirty="0" err="1">
                <a:latin typeface="Calibri" panose="020F0502020204030204" pitchFamily="34" charset="0"/>
                <a:ea typeface="Calibri" panose="020F0502020204030204" pitchFamily="34" charset="0"/>
                <a:cs typeface="Calibri" panose="020F0502020204030204" pitchFamily="34" charset="0"/>
              </a:rPr>
              <a:t>math.h</a:t>
            </a:r>
            <a:r>
              <a:rPr lang="en-US" dirty="0">
                <a:latin typeface="Calibri" panose="020F0502020204030204" pitchFamily="34" charset="0"/>
                <a:ea typeface="Calibri" panose="020F0502020204030204" pitchFamily="34" charset="0"/>
                <a:cs typeface="Calibri" panose="020F0502020204030204" pitchFamily="34" charset="0"/>
              </a:rPr>
              <a:t>&gt;</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#include &lt;</a:t>
            </a:r>
            <a:r>
              <a:rPr lang="en-US" dirty="0" err="1">
                <a:latin typeface="Calibri" panose="020F0502020204030204" pitchFamily="34" charset="0"/>
                <a:ea typeface="Calibri" panose="020F0502020204030204" pitchFamily="34" charset="0"/>
                <a:cs typeface="Calibri" panose="020F0502020204030204" pitchFamily="34" charset="0"/>
              </a:rPr>
              <a:t>stdio.h</a:t>
            </a:r>
            <a:r>
              <a:rPr lang="en-US" dirty="0">
                <a:latin typeface="Calibri" panose="020F0502020204030204" pitchFamily="34" charset="0"/>
                <a:ea typeface="Calibri" panose="020F0502020204030204" pitchFamily="34" charset="0"/>
                <a:cs typeface="Calibri" panose="020F0502020204030204" pitchFamily="34" charset="0"/>
              </a:rPr>
              <a:t>&gt;</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#include &lt;vector&gt;</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using namespace std;</a:t>
            </a:r>
          </a:p>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double </a:t>
            </a:r>
            <a:r>
              <a:rPr lang="en-US" dirty="0" err="1">
                <a:latin typeface="Calibri" panose="020F0502020204030204" pitchFamily="34" charset="0"/>
                <a:ea typeface="Calibri" panose="020F0502020204030204" pitchFamily="34" charset="0"/>
                <a:cs typeface="Calibri" panose="020F0502020204030204" pitchFamily="34" charset="0"/>
              </a:rPr>
              <a:t>func</a:t>
            </a:r>
            <a:r>
              <a:rPr lang="en-US" dirty="0">
                <a:latin typeface="Calibri" panose="020F0502020204030204" pitchFamily="34" charset="0"/>
                <a:ea typeface="Calibri" panose="020F0502020204030204" pitchFamily="34" charset="0"/>
                <a:cs typeface="Calibri" panose="020F0502020204030204" pitchFamily="34" charset="0"/>
              </a:rPr>
              <a:t>(double r, vector&lt;int&gt; M)</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    int n=</a:t>
            </a:r>
            <a:r>
              <a:rPr lang="en-US" dirty="0" err="1">
                <a:latin typeface="Calibri" panose="020F0502020204030204" pitchFamily="34" charset="0"/>
                <a:ea typeface="Calibri" panose="020F0502020204030204" pitchFamily="34" charset="0"/>
                <a:cs typeface="Calibri" panose="020F0502020204030204" pitchFamily="34" charset="0"/>
              </a:rPr>
              <a:t>M.size</a:t>
            </a:r>
            <a:r>
              <a:rPr lang="en-US" dirty="0">
                <a:latin typeface="Calibri" panose="020F0502020204030204" pitchFamily="34" charset="0"/>
                <a:ea typeface="Calibri" panose="020F0502020204030204" pitchFamily="34" charset="0"/>
                <a:cs typeface="Calibri" panose="020F0502020204030204" pitchFamily="34"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    double sum=0-(double)M[0]*pow(1+r,n-1);</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    for(int </a:t>
            </a:r>
            <a:r>
              <a:rPr lang="en-US" dirty="0" err="1">
                <a:latin typeface="Calibri" panose="020F0502020204030204" pitchFamily="34" charset="0"/>
                <a:ea typeface="Calibri" panose="020F0502020204030204" pitchFamily="34" charset="0"/>
                <a:cs typeface="Calibri" panose="020F0502020204030204" pitchFamily="34" charset="0"/>
              </a:rPr>
              <a:t>i</a:t>
            </a:r>
            <a:r>
              <a:rPr lang="en-US" dirty="0">
                <a:latin typeface="Calibri" panose="020F0502020204030204" pitchFamily="34" charset="0"/>
                <a:ea typeface="Calibri" panose="020F0502020204030204" pitchFamily="34" charset="0"/>
                <a:cs typeface="Calibri" panose="020F0502020204030204" pitchFamily="34" charset="0"/>
              </a:rPr>
              <a:t>=1;i&lt;</a:t>
            </a:r>
            <a:r>
              <a:rPr lang="en-US" dirty="0" err="1">
                <a:latin typeface="Calibri" panose="020F0502020204030204" pitchFamily="34" charset="0"/>
                <a:ea typeface="Calibri" panose="020F0502020204030204" pitchFamily="34" charset="0"/>
                <a:cs typeface="Calibri" panose="020F0502020204030204" pitchFamily="34" charset="0"/>
              </a:rPr>
              <a:t>n;i</a:t>
            </a:r>
            <a:r>
              <a:rPr lang="en-US" dirty="0">
                <a:latin typeface="Calibri" panose="020F0502020204030204" pitchFamily="34" charset="0"/>
                <a:ea typeface="Calibri" panose="020F0502020204030204" pitchFamily="34" charset="0"/>
                <a:cs typeface="Calibri" panose="020F0502020204030204" pitchFamily="34"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    sum+=M[</a:t>
            </a:r>
            <a:r>
              <a:rPr lang="en-US" dirty="0" err="1">
                <a:latin typeface="Calibri" panose="020F0502020204030204" pitchFamily="34" charset="0"/>
                <a:ea typeface="Calibri" panose="020F0502020204030204" pitchFamily="34" charset="0"/>
                <a:cs typeface="Calibri" panose="020F0502020204030204" pitchFamily="34" charset="0"/>
              </a:rPr>
              <a:t>i</a:t>
            </a:r>
            <a:r>
              <a:rPr lang="en-US" dirty="0">
                <a:latin typeface="Calibri" panose="020F0502020204030204" pitchFamily="34" charset="0"/>
                <a:ea typeface="Calibri" panose="020F0502020204030204" pitchFamily="34" charset="0"/>
                <a:cs typeface="Calibri" panose="020F0502020204030204" pitchFamily="34" charset="0"/>
              </a:rPr>
              <a:t>]*pow(1+r,n-i-1);</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    return sum;</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64675176"/>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5B48092-4A2C-4E16-B971-9ACADFFF69E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E586370-B0FB-4108-8B4F-329716A22E3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design</Template>
  <TotalTime>337</TotalTime>
  <Words>1131</Words>
  <Application>Microsoft Macintosh PowerPoint</Application>
  <PresentationFormat>Widescreen</PresentationFormat>
  <Paragraphs>109</Paragraphs>
  <Slides>15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Cambria Math</vt:lpstr>
      <vt:lpstr>Gill Sans MT</vt:lpstr>
      <vt:lpstr>Segoe UI</vt:lpstr>
      <vt:lpstr>Wingdings</vt:lpstr>
      <vt:lpstr>Wingdings 2</vt:lpstr>
      <vt:lpstr>Dividend</vt:lpstr>
      <vt:lpstr>TEAM 4</vt:lpstr>
      <vt:lpstr>TEAM MEMBERS</vt:lpstr>
      <vt:lpstr>INTRODUCTION</vt:lpstr>
      <vt:lpstr>Explanation of question:</vt:lpstr>
      <vt:lpstr>Equation:</vt:lpstr>
      <vt:lpstr>ALGORITHM:</vt:lpstr>
      <vt:lpstr>FLOWCHART:</vt:lpstr>
      <vt:lpstr>INPUT / OUTPUT:</vt:lpstr>
      <vt:lpstr>PowerPoint Presentation</vt:lpstr>
      <vt:lpstr>PROGRAM:</vt:lpstr>
      <vt:lpstr>PROGRAM:</vt:lpstr>
      <vt:lpstr>OUTPUT SCREENSHOT:</vt:lpstr>
      <vt:lpstr>GITHUB SCREENSHOTS: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4</dc:title>
  <dc:creator>Vansh Kapoor</dc:creator>
  <cp:lastModifiedBy>Tanguturi Rukesh Reddy Tanguturi Rukesh Reddy</cp:lastModifiedBy>
  <cp:revision>11</cp:revision>
  <dcterms:created xsi:type="dcterms:W3CDTF">2021-10-03T11:49:30Z</dcterms:created>
  <dcterms:modified xsi:type="dcterms:W3CDTF">2021-10-20T12:17:20Z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